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3BC9"/>
    <a:srgbClr val="7E0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B426C7-F142-45BB-9B7D-1B740A6708AF}" type="datetimeFigureOut">
              <a:rPr lang="es-ES" smtClean="0"/>
              <a:t>26/10/2012</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48D850-46FB-41DA-913D-702D6E1EC5D0}" type="slidenum">
              <a:rPr lang="es-ES" smtClean="0"/>
              <a:t>‹Nº›</a:t>
            </a:fld>
            <a:endParaRPr lang="es-ES"/>
          </a:p>
        </p:txBody>
      </p:sp>
    </p:spTree>
    <p:extLst>
      <p:ext uri="{BB962C8B-B14F-4D97-AF65-F5344CB8AC3E}">
        <p14:creationId xmlns:p14="http://schemas.microsoft.com/office/powerpoint/2010/main" val="65614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5B10C14D-14F9-4FF9-AF17-A81D3FAF6DB7}" type="slidenum">
              <a:rPr lang="es-AR" smtClean="0"/>
              <a:t>22</a:t>
            </a:fld>
            <a:endParaRPr lang="es-AR"/>
          </a:p>
        </p:txBody>
      </p:sp>
    </p:spTree>
    <p:extLst>
      <p:ext uri="{BB962C8B-B14F-4D97-AF65-F5344CB8AC3E}">
        <p14:creationId xmlns:p14="http://schemas.microsoft.com/office/powerpoint/2010/main" val="2415377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5B10C14D-14F9-4FF9-AF17-A81D3FAF6DB7}" type="slidenum">
              <a:rPr lang="es-AR" smtClean="0"/>
              <a:t>29</a:t>
            </a:fld>
            <a:endParaRPr lang="es-AR"/>
          </a:p>
        </p:txBody>
      </p:sp>
    </p:spTree>
    <p:extLst>
      <p:ext uri="{BB962C8B-B14F-4D97-AF65-F5344CB8AC3E}">
        <p14:creationId xmlns:p14="http://schemas.microsoft.com/office/powerpoint/2010/main" val="3484766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2DA704E9-9D33-4B56-B1CD-E5E31950FD05}" type="datetime1">
              <a:rPr lang="es-ES" smtClean="0"/>
              <a:t>26/10/2012</a:t>
            </a:fld>
            <a:endParaRPr lang="es-ES"/>
          </a:p>
        </p:txBody>
      </p:sp>
      <p:sp>
        <p:nvSpPr>
          <p:cNvPr id="5" name="4 Marcador de pie de página"/>
          <p:cNvSpPr>
            <a:spLocks noGrp="1"/>
          </p:cNvSpPr>
          <p:nvPr>
            <p:ph type="ftr" sz="quarter" idx="11"/>
          </p:nvPr>
        </p:nvSpPr>
        <p:spPr/>
        <p:txBody>
          <a:bodyPr/>
          <a:lstStyle/>
          <a:p>
            <a:r>
              <a:rPr lang="es-ES" smtClean="0"/>
              <a:t>www.lanesu.com.ar</a:t>
            </a:r>
            <a:endParaRPr lang="es-ES"/>
          </a:p>
        </p:txBody>
      </p:sp>
      <p:sp>
        <p:nvSpPr>
          <p:cNvPr id="6" name="5 Marcador de número de diapositiva"/>
          <p:cNvSpPr>
            <a:spLocks noGrp="1"/>
          </p:cNvSpPr>
          <p:nvPr>
            <p:ph type="sldNum" sz="quarter" idx="12"/>
          </p:nvPr>
        </p:nvSpPr>
        <p:spPr/>
        <p:txBody>
          <a:bodyPr/>
          <a:lstStyle/>
          <a:p>
            <a:fld id="{4DE7C2F4-83D4-4739-A339-BF643DF29EC2}" type="slidenum">
              <a:rPr lang="es-ES" smtClean="0"/>
              <a:t>‹Nº›</a:t>
            </a:fld>
            <a:endParaRPr lang="es-ES"/>
          </a:p>
        </p:txBody>
      </p:sp>
    </p:spTree>
    <p:extLst>
      <p:ext uri="{BB962C8B-B14F-4D97-AF65-F5344CB8AC3E}">
        <p14:creationId xmlns:p14="http://schemas.microsoft.com/office/powerpoint/2010/main" val="267315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E60122CB-773D-4D36-A9C0-4FAEF6763774}" type="datetime1">
              <a:rPr lang="es-ES" smtClean="0"/>
              <a:t>26/10/2012</a:t>
            </a:fld>
            <a:endParaRPr lang="es-ES"/>
          </a:p>
        </p:txBody>
      </p:sp>
      <p:sp>
        <p:nvSpPr>
          <p:cNvPr id="5" name="4 Marcador de pie de página"/>
          <p:cNvSpPr>
            <a:spLocks noGrp="1"/>
          </p:cNvSpPr>
          <p:nvPr>
            <p:ph type="ftr" sz="quarter" idx="11"/>
          </p:nvPr>
        </p:nvSpPr>
        <p:spPr/>
        <p:txBody>
          <a:bodyPr/>
          <a:lstStyle/>
          <a:p>
            <a:r>
              <a:rPr lang="es-ES" smtClean="0"/>
              <a:t>www.lanesu.com.ar</a:t>
            </a:r>
            <a:endParaRPr lang="es-ES"/>
          </a:p>
        </p:txBody>
      </p:sp>
      <p:sp>
        <p:nvSpPr>
          <p:cNvPr id="6" name="5 Marcador de número de diapositiva"/>
          <p:cNvSpPr>
            <a:spLocks noGrp="1"/>
          </p:cNvSpPr>
          <p:nvPr>
            <p:ph type="sldNum" sz="quarter" idx="12"/>
          </p:nvPr>
        </p:nvSpPr>
        <p:spPr/>
        <p:txBody>
          <a:bodyPr/>
          <a:lstStyle/>
          <a:p>
            <a:fld id="{4DE7C2F4-83D4-4739-A339-BF643DF29EC2}" type="slidenum">
              <a:rPr lang="es-ES" smtClean="0"/>
              <a:t>‹Nº›</a:t>
            </a:fld>
            <a:endParaRPr lang="es-ES"/>
          </a:p>
        </p:txBody>
      </p:sp>
    </p:spTree>
    <p:extLst>
      <p:ext uri="{BB962C8B-B14F-4D97-AF65-F5344CB8AC3E}">
        <p14:creationId xmlns:p14="http://schemas.microsoft.com/office/powerpoint/2010/main" val="3489317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973F1BD-0D0D-4718-8798-5BCC2D1B5BF6}" type="datetime1">
              <a:rPr lang="es-ES" smtClean="0"/>
              <a:t>26/10/2012</a:t>
            </a:fld>
            <a:endParaRPr lang="es-ES"/>
          </a:p>
        </p:txBody>
      </p:sp>
      <p:sp>
        <p:nvSpPr>
          <p:cNvPr id="5" name="4 Marcador de pie de página"/>
          <p:cNvSpPr>
            <a:spLocks noGrp="1"/>
          </p:cNvSpPr>
          <p:nvPr>
            <p:ph type="ftr" sz="quarter" idx="11"/>
          </p:nvPr>
        </p:nvSpPr>
        <p:spPr/>
        <p:txBody>
          <a:bodyPr/>
          <a:lstStyle/>
          <a:p>
            <a:r>
              <a:rPr lang="es-ES" smtClean="0"/>
              <a:t>www.lanesu.com.ar</a:t>
            </a:r>
            <a:endParaRPr lang="es-ES"/>
          </a:p>
        </p:txBody>
      </p:sp>
      <p:sp>
        <p:nvSpPr>
          <p:cNvPr id="6" name="5 Marcador de número de diapositiva"/>
          <p:cNvSpPr>
            <a:spLocks noGrp="1"/>
          </p:cNvSpPr>
          <p:nvPr>
            <p:ph type="sldNum" sz="quarter" idx="12"/>
          </p:nvPr>
        </p:nvSpPr>
        <p:spPr/>
        <p:txBody>
          <a:bodyPr/>
          <a:lstStyle/>
          <a:p>
            <a:fld id="{4DE7C2F4-83D4-4739-A339-BF643DF29EC2}" type="slidenum">
              <a:rPr lang="es-ES" smtClean="0"/>
              <a:t>‹Nº›</a:t>
            </a:fld>
            <a:endParaRPr lang="es-ES"/>
          </a:p>
        </p:txBody>
      </p:sp>
    </p:spTree>
    <p:extLst>
      <p:ext uri="{BB962C8B-B14F-4D97-AF65-F5344CB8AC3E}">
        <p14:creationId xmlns:p14="http://schemas.microsoft.com/office/powerpoint/2010/main" val="2834036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57E102BA-E702-4E56-B392-707861061A8A}" type="datetime1">
              <a:rPr lang="es-ES" smtClean="0"/>
              <a:t>26/10/2012</a:t>
            </a:fld>
            <a:endParaRPr lang="es-ES"/>
          </a:p>
        </p:txBody>
      </p:sp>
      <p:sp>
        <p:nvSpPr>
          <p:cNvPr id="6" name="5 Marcador de pie de página"/>
          <p:cNvSpPr>
            <a:spLocks noGrp="1"/>
          </p:cNvSpPr>
          <p:nvPr>
            <p:ph type="ftr" sz="quarter" idx="11"/>
          </p:nvPr>
        </p:nvSpPr>
        <p:spPr/>
        <p:txBody>
          <a:bodyPr/>
          <a:lstStyle/>
          <a:p>
            <a:r>
              <a:rPr lang="es-ES" smtClean="0"/>
              <a:t>www.lanesu.com.ar</a:t>
            </a:r>
            <a:endParaRPr lang="es-ES"/>
          </a:p>
        </p:txBody>
      </p:sp>
      <p:sp>
        <p:nvSpPr>
          <p:cNvPr id="7" name="6 Marcador de número de diapositiva"/>
          <p:cNvSpPr>
            <a:spLocks noGrp="1"/>
          </p:cNvSpPr>
          <p:nvPr>
            <p:ph type="sldNum" sz="quarter" idx="12"/>
          </p:nvPr>
        </p:nvSpPr>
        <p:spPr/>
        <p:txBody>
          <a:bodyPr/>
          <a:lstStyle/>
          <a:p>
            <a:fld id="{4DE7C2F4-83D4-4739-A339-BF643DF29EC2}" type="slidenum">
              <a:rPr lang="es-ES" smtClean="0"/>
              <a:t>‹Nº›</a:t>
            </a:fld>
            <a:endParaRPr lang="es-ES"/>
          </a:p>
        </p:txBody>
      </p:sp>
    </p:spTree>
    <p:extLst>
      <p:ext uri="{BB962C8B-B14F-4D97-AF65-F5344CB8AC3E}">
        <p14:creationId xmlns:p14="http://schemas.microsoft.com/office/powerpoint/2010/main" val="3987572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F5CB98C7-A559-4050-8440-8D042120C604}" type="datetime1">
              <a:rPr lang="es-ES" smtClean="0"/>
              <a:t>26/10/2012</a:t>
            </a:fld>
            <a:endParaRPr lang="es-ES"/>
          </a:p>
        </p:txBody>
      </p:sp>
      <p:sp>
        <p:nvSpPr>
          <p:cNvPr id="8" name="7 Marcador de pie de página"/>
          <p:cNvSpPr>
            <a:spLocks noGrp="1"/>
          </p:cNvSpPr>
          <p:nvPr>
            <p:ph type="ftr" sz="quarter" idx="11"/>
          </p:nvPr>
        </p:nvSpPr>
        <p:spPr/>
        <p:txBody>
          <a:bodyPr/>
          <a:lstStyle/>
          <a:p>
            <a:r>
              <a:rPr lang="es-ES" smtClean="0"/>
              <a:t>www.lanesu.com.ar</a:t>
            </a:r>
            <a:endParaRPr lang="es-ES"/>
          </a:p>
        </p:txBody>
      </p:sp>
      <p:sp>
        <p:nvSpPr>
          <p:cNvPr id="9" name="8 Marcador de número de diapositiva"/>
          <p:cNvSpPr>
            <a:spLocks noGrp="1"/>
          </p:cNvSpPr>
          <p:nvPr>
            <p:ph type="sldNum" sz="quarter" idx="12"/>
          </p:nvPr>
        </p:nvSpPr>
        <p:spPr/>
        <p:txBody>
          <a:bodyPr/>
          <a:lstStyle/>
          <a:p>
            <a:fld id="{4DE7C2F4-83D4-4739-A339-BF643DF29EC2}" type="slidenum">
              <a:rPr lang="es-ES" smtClean="0"/>
              <a:t>‹Nº›</a:t>
            </a:fld>
            <a:endParaRPr lang="es-ES"/>
          </a:p>
        </p:txBody>
      </p:sp>
    </p:spTree>
    <p:extLst>
      <p:ext uri="{BB962C8B-B14F-4D97-AF65-F5344CB8AC3E}">
        <p14:creationId xmlns:p14="http://schemas.microsoft.com/office/powerpoint/2010/main" val="1037815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1D2A80A-650B-481B-B7F0-5EDD9C32CD2A}" type="datetime1">
              <a:rPr lang="es-ES" smtClean="0"/>
              <a:t>26/10/2012</a:t>
            </a:fld>
            <a:endParaRPr lang="es-ES"/>
          </a:p>
        </p:txBody>
      </p:sp>
      <p:sp>
        <p:nvSpPr>
          <p:cNvPr id="4" name="3 Marcador de pie de página"/>
          <p:cNvSpPr>
            <a:spLocks noGrp="1"/>
          </p:cNvSpPr>
          <p:nvPr>
            <p:ph type="ftr" sz="quarter" idx="11"/>
          </p:nvPr>
        </p:nvSpPr>
        <p:spPr/>
        <p:txBody>
          <a:bodyPr/>
          <a:lstStyle/>
          <a:p>
            <a:r>
              <a:rPr lang="es-ES" smtClean="0"/>
              <a:t>www.lanesu.com.ar</a:t>
            </a:r>
            <a:endParaRPr lang="es-ES"/>
          </a:p>
        </p:txBody>
      </p:sp>
      <p:sp>
        <p:nvSpPr>
          <p:cNvPr id="5" name="4 Marcador de número de diapositiva"/>
          <p:cNvSpPr>
            <a:spLocks noGrp="1"/>
          </p:cNvSpPr>
          <p:nvPr>
            <p:ph type="sldNum" sz="quarter" idx="12"/>
          </p:nvPr>
        </p:nvSpPr>
        <p:spPr/>
        <p:txBody>
          <a:bodyPr/>
          <a:lstStyle/>
          <a:p>
            <a:fld id="{4DE7C2F4-83D4-4739-A339-BF643DF29EC2}" type="slidenum">
              <a:rPr lang="es-ES" smtClean="0"/>
              <a:t>‹Nº›</a:t>
            </a:fld>
            <a:endParaRPr lang="es-ES"/>
          </a:p>
        </p:txBody>
      </p:sp>
    </p:spTree>
    <p:extLst>
      <p:ext uri="{BB962C8B-B14F-4D97-AF65-F5344CB8AC3E}">
        <p14:creationId xmlns:p14="http://schemas.microsoft.com/office/powerpoint/2010/main" val="1433440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BE89A85-CC75-4DD5-A3CF-CA0A5AF60511}" type="datetime1">
              <a:rPr lang="es-ES" smtClean="0"/>
              <a:t>26/10/2012</a:t>
            </a:fld>
            <a:endParaRPr lang="es-ES"/>
          </a:p>
        </p:txBody>
      </p:sp>
      <p:sp>
        <p:nvSpPr>
          <p:cNvPr id="3" name="2 Marcador de pie de página"/>
          <p:cNvSpPr>
            <a:spLocks noGrp="1"/>
          </p:cNvSpPr>
          <p:nvPr>
            <p:ph type="ftr" sz="quarter" idx="11"/>
          </p:nvPr>
        </p:nvSpPr>
        <p:spPr/>
        <p:txBody>
          <a:bodyPr/>
          <a:lstStyle/>
          <a:p>
            <a:r>
              <a:rPr lang="es-ES" smtClean="0"/>
              <a:t>www.lanesu.com.ar</a:t>
            </a:r>
            <a:endParaRPr lang="es-ES"/>
          </a:p>
        </p:txBody>
      </p:sp>
      <p:sp>
        <p:nvSpPr>
          <p:cNvPr id="4" name="3 Marcador de número de diapositiva"/>
          <p:cNvSpPr>
            <a:spLocks noGrp="1"/>
          </p:cNvSpPr>
          <p:nvPr>
            <p:ph type="sldNum" sz="quarter" idx="12"/>
          </p:nvPr>
        </p:nvSpPr>
        <p:spPr/>
        <p:txBody>
          <a:bodyPr/>
          <a:lstStyle/>
          <a:p>
            <a:fld id="{4DE7C2F4-83D4-4739-A339-BF643DF29EC2}" type="slidenum">
              <a:rPr lang="es-ES" smtClean="0"/>
              <a:t>‹Nº›</a:t>
            </a:fld>
            <a:endParaRPr lang="es-ES"/>
          </a:p>
        </p:txBody>
      </p:sp>
    </p:spTree>
    <p:extLst>
      <p:ext uri="{BB962C8B-B14F-4D97-AF65-F5344CB8AC3E}">
        <p14:creationId xmlns:p14="http://schemas.microsoft.com/office/powerpoint/2010/main" val="728454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FC99EFE-793E-42CE-9A66-50ED5809A650}" type="datetime1">
              <a:rPr lang="es-ES" smtClean="0"/>
              <a:t>26/10/2012</a:t>
            </a:fld>
            <a:endParaRPr lang="es-ES"/>
          </a:p>
        </p:txBody>
      </p:sp>
      <p:sp>
        <p:nvSpPr>
          <p:cNvPr id="6" name="5 Marcador de pie de página"/>
          <p:cNvSpPr>
            <a:spLocks noGrp="1"/>
          </p:cNvSpPr>
          <p:nvPr>
            <p:ph type="ftr" sz="quarter" idx="11"/>
          </p:nvPr>
        </p:nvSpPr>
        <p:spPr/>
        <p:txBody>
          <a:bodyPr/>
          <a:lstStyle/>
          <a:p>
            <a:r>
              <a:rPr lang="es-ES" smtClean="0"/>
              <a:t>www.lanesu.com.ar</a:t>
            </a:r>
            <a:endParaRPr lang="es-ES"/>
          </a:p>
        </p:txBody>
      </p:sp>
      <p:sp>
        <p:nvSpPr>
          <p:cNvPr id="7" name="6 Marcador de número de diapositiva"/>
          <p:cNvSpPr>
            <a:spLocks noGrp="1"/>
          </p:cNvSpPr>
          <p:nvPr>
            <p:ph type="sldNum" sz="quarter" idx="12"/>
          </p:nvPr>
        </p:nvSpPr>
        <p:spPr/>
        <p:txBody>
          <a:bodyPr/>
          <a:lstStyle/>
          <a:p>
            <a:fld id="{4DE7C2F4-83D4-4739-A339-BF643DF29EC2}" type="slidenum">
              <a:rPr lang="es-ES" smtClean="0"/>
              <a:t>‹Nº›</a:t>
            </a:fld>
            <a:endParaRPr lang="es-ES"/>
          </a:p>
        </p:txBody>
      </p:sp>
    </p:spTree>
    <p:extLst>
      <p:ext uri="{BB962C8B-B14F-4D97-AF65-F5344CB8AC3E}">
        <p14:creationId xmlns:p14="http://schemas.microsoft.com/office/powerpoint/2010/main" val="2455991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AD8B07C-91FF-461D-B22A-778E754E6F84}" type="datetime1">
              <a:rPr lang="es-ES" smtClean="0"/>
              <a:t>26/10/2012</a:t>
            </a:fld>
            <a:endParaRPr lang="es-ES"/>
          </a:p>
        </p:txBody>
      </p:sp>
      <p:sp>
        <p:nvSpPr>
          <p:cNvPr id="6" name="5 Marcador de pie de página"/>
          <p:cNvSpPr>
            <a:spLocks noGrp="1"/>
          </p:cNvSpPr>
          <p:nvPr>
            <p:ph type="ftr" sz="quarter" idx="11"/>
          </p:nvPr>
        </p:nvSpPr>
        <p:spPr/>
        <p:txBody>
          <a:bodyPr/>
          <a:lstStyle/>
          <a:p>
            <a:r>
              <a:rPr lang="es-ES" smtClean="0"/>
              <a:t>www.lanesu.com.ar</a:t>
            </a:r>
            <a:endParaRPr lang="es-ES"/>
          </a:p>
        </p:txBody>
      </p:sp>
      <p:sp>
        <p:nvSpPr>
          <p:cNvPr id="7" name="6 Marcador de número de diapositiva"/>
          <p:cNvSpPr>
            <a:spLocks noGrp="1"/>
          </p:cNvSpPr>
          <p:nvPr>
            <p:ph type="sldNum" sz="quarter" idx="12"/>
          </p:nvPr>
        </p:nvSpPr>
        <p:spPr/>
        <p:txBody>
          <a:bodyPr/>
          <a:lstStyle/>
          <a:p>
            <a:fld id="{4DE7C2F4-83D4-4739-A339-BF643DF29EC2}" type="slidenum">
              <a:rPr lang="es-ES" smtClean="0"/>
              <a:t>‹Nº›</a:t>
            </a:fld>
            <a:endParaRPr lang="es-ES"/>
          </a:p>
        </p:txBody>
      </p:sp>
    </p:spTree>
    <p:extLst>
      <p:ext uri="{BB962C8B-B14F-4D97-AF65-F5344CB8AC3E}">
        <p14:creationId xmlns:p14="http://schemas.microsoft.com/office/powerpoint/2010/main" val="2474279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A6D6140-38AB-448A-92A5-F5FCBAD61D08}" type="datetime1">
              <a:rPr lang="es-ES" smtClean="0"/>
              <a:t>26/10/2012</a:t>
            </a:fld>
            <a:endParaRPr lang="es-ES"/>
          </a:p>
        </p:txBody>
      </p:sp>
      <p:sp>
        <p:nvSpPr>
          <p:cNvPr id="5" name="4 Marcador de pie de página"/>
          <p:cNvSpPr>
            <a:spLocks noGrp="1"/>
          </p:cNvSpPr>
          <p:nvPr>
            <p:ph type="ftr" sz="quarter" idx="11"/>
          </p:nvPr>
        </p:nvSpPr>
        <p:spPr/>
        <p:txBody>
          <a:bodyPr/>
          <a:lstStyle/>
          <a:p>
            <a:r>
              <a:rPr lang="es-ES" smtClean="0"/>
              <a:t>www.lanesu.com.ar</a:t>
            </a:r>
            <a:endParaRPr lang="es-ES"/>
          </a:p>
        </p:txBody>
      </p:sp>
      <p:sp>
        <p:nvSpPr>
          <p:cNvPr id="6" name="5 Marcador de número de diapositiva"/>
          <p:cNvSpPr>
            <a:spLocks noGrp="1"/>
          </p:cNvSpPr>
          <p:nvPr>
            <p:ph type="sldNum" sz="quarter" idx="12"/>
          </p:nvPr>
        </p:nvSpPr>
        <p:spPr/>
        <p:txBody>
          <a:bodyPr/>
          <a:lstStyle/>
          <a:p>
            <a:fld id="{4DE7C2F4-83D4-4739-A339-BF643DF29EC2}" type="slidenum">
              <a:rPr lang="es-ES" smtClean="0"/>
              <a:t>‹Nº›</a:t>
            </a:fld>
            <a:endParaRPr lang="es-ES"/>
          </a:p>
        </p:txBody>
      </p:sp>
    </p:spTree>
    <p:extLst>
      <p:ext uri="{BB962C8B-B14F-4D97-AF65-F5344CB8AC3E}">
        <p14:creationId xmlns:p14="http://schemas.microsoft.com/office/powerpoint/2010/main" val="375446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A47FEBE2-6958-4FED-885A-217150311DD3}" type="datetime1">
              <a:rPr lang="es-ES" smtClean="0"/>
              <a:t>26/10/2012</a:t>
            </a:fld>
            <a:endParaRPr lang="es-ES"/>
          </a:p>
        </p:txBody>
      </p:sp>
      <p:sp>
        <p:nvSpPr>
          <p:cNvPr id="5" name="4 Marcador de pie de página"/>
          <p:cNvSpPr>
            <a:spLocks noGrp="1"/>
          </p:cNvSpPr>
          <p:nvPr>
            <p:ph type="ftr" sz="quarter" idx="11"/>
          </p:nvPr>
        </p:nvSpPr>
        <p:spPr/>
        <p:txBody>
          <a:bodyPr/>
          <a:lstStyle/>
          <a:p>
            <a:r>
              <a:rPr lang="es-ES" smtClean="0"/>
              <a:t>www.lanesu.com.ar</a:t>
            </a:r>
            <a:endParaRPr lang="es-ES"/>
          </a:p>
        </p:txBody>
      </p:sp>
      <p:sp>
        <p:nvSpPr>
          <p:cNvPr id="6" name="5 Marcador de número de diapositiva"/>
          <p:cNvSpPr>
            <a:spLocks noGrp="1"/>
          </p:cNvSpPr>
          <p:nvPr>
            <p:ph type="sldNum" sz="quarter" idx="12"/>
          </p:nvPr>
        </p:nvSpPr>
        <p:spPr/>
        <p:txBody>
          <a:bodyPr/>
          <a:lstStyle/>
          <a:p>
            <a:fld id="{4DE7C2F4-83D4-4739-A339-BF643DF29EC2}" type="slidenum">
              <a:rPr lang="es-ES" smtClean="0"/>
              <a:t>‹Nº›</a:t>
            </a:fld>
            <a:endParaRPr lang="es-ES"/>
          </a:p>
        </p:txBody>
      </p:sp>
    </p:spTree>
    <p:extLst>
      <p:ext uri="{BB962C8B-B14F-4D97-AF65-F5344CB8AC3E}">
        <p14:creationId xmlns:p14="http://schemas.microsoft.com/office/powerpoint/2010/main" val="288620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A946B3-4E19-476D-858C-04EBBF5E3946}" type="datetime1">
              <a:rPr lang="es-ES" smtClean="0"/>
              <a:t>26/10/2012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t>www.lanesu.com.ar</a:t>
            </a: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E7C2F4-83D4-4739-A339-BF643DF29EC2}" type="slidenum">
              <a:rPr lang="es-ES" smtClean="0"/>
              <a:t>‹Nº›</a:t>
            </a:fld>
            <a:endParaRPr lang="es-ES"/>
          </a:p>
        </p:txBody>
      </p:sp>
    </p:spTree>
    <p:extLst>
      <p:ext uri="{BB962C8B-B14F-4D97-AF65-F5344CB8AC3E}">
        <p14:creationId xmlns:p14="http://schemas.microsoft.com/office/powerpoint/2010/main" val="23992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namsmaffeis@yahoo.com.ar"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5.jpe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36.jpeg"/></Relationships>
</file>

<file path=ppt/slides/_rels/slide3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3.gi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www.lanesu.com.ar/" TargetMode="External"/><Relationship Id="rId2" Type="http://schemas.openxmlformats.org/officeDocument/2006/relationships/image" Target="../media/image57.jpg"/><Relationship Id="rId1" Type="http://schemas.openxmlformats.org/officeDocument/2006/relationships/slideLayout" Target="../slideLayouts/slideLayout2.xml"/><Relationship Id="rId4" Type="http://schemas.openxmlformats.org/officeDocument/2006/relationships/hyperlink" Target="mailto:anamsmaffeis@yahoo.com.a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285720" y="3357562"/>
            <a:ext cx="8572560" cy="2143140"/>
          </a:xfrm>
        </p:spPr>
        <p:txBody>
          <a:bodyPr>
            <a:normAutofit fontScale="90000"/>
          </a:bodyPr>
          <a:lstStyle/>
          <a:p>
            <a:r>
              <a:rPr lang="es-ES_tradnl" sz="5600" b="1" i="1" dirty="0" smtClean="0">
                <a:solidFill>
                  <a:srgbClr val="0070C0"/>
                </a:solidFill>
                <a:latin typeface="Chaparral Pro" pitchFamily="18" charset="0"/>
                <a:cs typeface="Arial" pitchFamily="34" charset="0"/>
              </a:rPr>
              <a:t>TRASTORNOS DEL SUEÑO DESDE UN ABORDAJE PNIE</a:t>
            </a:r>
            <a:r>
              <a:rPr lang="es-ES_tradnl" i="1" dirty="0" smtClean="0">
                <a:latin typeface="Chaparral Pro" pitchFamily="18" charset="0"/>
              </a:rPr>
              <a:t/>
            </a:r>
            <a:br>
              <a:rPr lang="es-ES_tradnl" i="1" dirty="0" smtClean="0">
                <a:latin typeface="Chaparral Pro" pitchFamily="18" charset="0"/>
              </a:rPr>
            </a:br>
            <a:r>
              <a:rPr lang="es-ES_tradnl" dirty="0"/>
              <a:t/>
            </a:r>
            <a:br>
              <a:rPr lang="es-ES_tradnl" dirty="0"/>
            </a:br>
            <a:r>
              <a:rPr lang="es-ES_tradnl" dirty="0" smtClean="0"/>
              <a:t/>
            </a:r>
            <a:br>
              <a:rPr lang="es-ES_tradnl" dirty="0" smtClean="0"/>
            </a:br>
            <a:r>
              <a:rPr lang="es-ES_tradnl" dirty="0"/>
              <a:t/>
            </a:r>
            <a:br>
              <a:rPr lang="es-ES_tradnl" dirty="0"/>
            </a:br>
            <a:r>
              <a:rPr lang="es-ES_tradnl" sz="1500" dirty="0" smtClean="0"/>
              <a:t/>
            </a:r>
            <a:br>
              <a:rPr lang="es-ES_tradnl" sz="1500" dirty="0" smtClean="0"/>
            </a:br>
            <a:r>
              <a:rPr lang="es-ES_tradnl" sz="1500" dirty="0" smtClean="0"/>
              <a:t/>
            </a:r>
            <a:br>
              <a:rPr lang="es-ES_tradnl" sz="1500" dirty="0" smtClean="0"/>
            </a:br>
            <a:endParaRPr lang="es-ES_tradnl" dirty="0"/>
          </a:p>
        </p:txBody>
      </p:sp>
      <p:sp>
        <p:nvSpPr>
          <p:cNvPr id="4" name="3 CuadroTexto"/>
          <p:cNvSpPr txBox="1"/>
          <p:nvPr/>
        </p:nvSpPr>
        <p:spPr>
          <a:xfrm>
            <a:off x="6072198" y="6286520"/>
            <a:ext cx="3214710" cy="369332"/>
          </a:xfrm>
          <a:prstGeom prst="rect">
            <a:avLst/>
          </a:prstGeom>
          <a:noFill/>
        </p:spPr>
        <p:txBody>
          <a:bodyPr wrap="square" rtlCol="0">
            <a:spAutoFit/>
          </a:bodyPr>
          <a:lstStyle/>
          <a:p>
            <a:r>
              <a:rPr lang="es-ES_tradnl" dirty="0" smtClean="0">
                <a:hlinkClick r:id="rId3"/>
              </a:rPr>
              <a:t>anamsmaffeis@yahoo.com.ar</a:t>
            </a:r>
            <a:endParaRPr lang="es-ES_tradnl" dirty="0"/>
          </a:p>
        </p:txBody>
      </p:sp>
      <p:sp>
        <p:nvSpPr>
          <p:cNvPr id="3" name="2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7536988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7999">
              <a:srgbClr val="FFFFFF"/>
            </a:gs>
            <a:gs pos="42000">
              <a:srgbClr val="636363"/>
            </a:gs>
            <a:gs pos="53000">
              <a:srgbClr val="CFCFCF"/>
            </a:gs>
            <a:gs pos="66000">
              <a:srgbClr val="CFCFCF"/>
            </a:gs>
            <a:gs pos="78999">
              <a:srgbClr val="FFFFFF"/>
            </a:gs>
            <a:gs pos="100000">
              <a:srgbClr val="7F7F7F"/>
            </a:gs>
          </a:gsLst>
          <a:lin ang="5400000" scaled="0"/>
        </a:gradFill>
        <a:effectLst/>
      </p:bgPr>
    </p:bg>
    <p:spTree>
      <p:nvGrpSpPr>
        <p:cNvPr id="1" name=""/>
        <p:cNvGrpSpPr/>
        <p:nvPr/>
      </p:nvGrpSpPr>
      <p:grpSpPr>
        <a:xfrm>
          <a:off x="0" y="0"/>
          <a:ext cx="0" cy="0"/>
          <a:chOff x="0" y="0"/>
          <a:chExt cx="0" cy="0"/>
        </a:xfrm>
      </p:grpSpPr>
      <p:sp>
        <p:nvSpPr>
          <p:cNvPr id="33" name="32 CuadroTexto"/>
          <p:cNvSpPr txBox="1"/>
          <p:nvPr/>
        </p:nvSpPr>
        <p:spPr>
          <a:xfrm>
            <a:off x="1388641" y="2789369"/>
            <a:ext cx="2936906" cy="1292662"/>
          </a:xfrm>
          <a:prstGeom prst="rect">
            <a:avLst/>
          </a:prstGeom>
          <a:noFill/>
        </p:spPr>
        <p:txBody>
          <a:bodyPr wrap="square" rtlCol="0">
            <a:spAutoFit/>
          </a:bodyPr>
          <a:lstStyle/>
          <a:p>
            <a:pPr algn="ctr"/>
            <a:r>
              <a:rPr lang="es-ES_tradnl" sz="3900" b="1" dirty="0" smtClean="0">
                <a:solidFill>
                  <a:srgbClr val="0000FF"/>
                </a:solidFill>
                <a:effectLst>
                  <a:outerShdw blurRad="38100" dist="38100" dir="2700000" algn="tl">
                    <a:srgbClr val="000000">
                      <a:alpha val="43137"/>
                    </a:srgbClr>
                  </a:outerShdw>
                </a:effectLst>
              </a:rPr>
              <a:t>ESTADOS VITALES</a:t>
            </a:r>
            <a:endParaRPr lang="es-ES_tradnl" sz="3900" b="1" dirty="0">
              <a:solidFill>
                <a:srgbClr val="0000FF"/>
              </a:solidFill>
              <a:effectLst>
                <a:outerShdw blurRad="38100" dist="38100" dir="2700000" algn="tl">
                  <a:srgbClr val="000000">
                    <a:alpha val="43137"/>
                  </a:srgbClr>
                </a:outerShdw>
              </a:effectLst>
            </a:endParaRPr>
          </a:p>
        </p:txBody>
      </p:sp>
      <p:sp>
        <p:nvSpPr>
          <p:cNvPr id="37" name="36 Abrir llave"/>
          <p:cNvSpPr/>
          <p:nvPr/>
        </p:nvSpPr>
        <p:spPr>
          <a:xfrm>
            <a:off x="4189101" y="1628800"/>
            <a:ext cx="285752" cy="3286819"/>
          </a:xfrm>
          <a:prstGeom prst="leftBrace">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dirty="0">
              <a:solidFill>
                <a:srgbClr val="FF0000"/>
              </a:solidFill>
            </a:endParaRPr>
          </a:p>
        </p:txBody>
      </p:sp>
      <p:sp>
        <p:nvSpPr>
          <p:cNvPr id="38" name="37 CuadroTexto"/>
          <p:cNvSpPr txBox="1"/>
          <p:nvPr/>
        </p:nvSpPr>
        <p:spPr>
          <a:xfrm>
            <a:off x="4593282" y="1730132"/>
            <a:ext cx="2571768" cy="1338828"/>
          </a:xfrm>
          <a:prstGeom prst="rect">
            <a:avLst/>
          </a:prstGeom>
          <a:noFill/>
        </p:spPr>
        <p:txBody>
          <a:bodyPr wrap="square" rtlCol="0">
            <a:spAutoFit/>
          </a:bodyPr>
          <a:lstStyle/>
          <a:p>
            <a:r>
              <a:rPr lang="es-ES_tradnl" sz="2700" b="1" dirty="0" smtClean="0">
                <a:solidFill>
                  <a:srgbClr val="006600"/>
                </a:solidFill>
                <a:effectLst>
                  <a:outerShdw blurRad="38100" dist="38100" dir="2700000" algn="tl">
                    <a:srgbClr val="000000">
                      <a:alpha val="43137"/>
                    </a:srgbClr>
                  </a:outerShdw>
                </a:effectLst>
              </a:rPr>
              <a:t>VIGILIA </a:t>
            </a:r>
          </a:p>
          <a:p>
            <a:r>
              <a:rPr lang="es-ES_tradnl" sz="2700" dirty="0" smtClean="0">
                <a:solidFill>
                  <a:srgbClr val="FF0000"/>
                </a:solidFill>
                <a:effectLst>
                  <a:outerShdw blurRad="38100" dist="38100" dir="2700000" algn="tl">
                    <a:srgbClr val="000000">
                      <a:alpha val="43137"/>
                    </a:srgbClr>
                  </a:outerShdw>
                </a:effectLst>
              </a:rPr>
              <a:t>(ALERTA APRENDIZAJE)</a:t>
            </a:r>
            <a:endParaRPr lang="es-ES_tradnl" sz="2700" dirty="0">
              <a:solidFill>
                <a:srgbClr val="FF0000"/>
              </a:solidFill>
              <a:effectLst>
                <a:outerShdw blurRad="38100" dist="38100" dir="2700000" algn="tl">
                  <a:srgbClr val="000000">
                    <a:alpha val="43137"/>
                  </a:srgbClr>
                </a:outerShdw>
              </a:effectLst>
            </a:endParaRPr>
          </a:p>
        </p:txBody>
      </p:sp>
      <p:sp>
        <p:nvSpPr>
          <p:cNvPr id="39" name="38 CuadroTexto"/>
          <p:cNvSpPr txBox="1"/>
          <p:nvPr/>
        </p:nvSpPr>
        <p:spPr>
          <a:xfrm>
            <a:off x="4593282" y="3068960"/>
            <a:ext cx="2643206" cy="1338828"/>
          </a:xfrm>
          <a:prstGeom prst="rect">
            <a:avLst/>
          </a:prstGeom>
          <a:noFill/>
        </p:spPr>
        <p:txBody>
          <a:bodyPr wrap="square" rtlCol="0">
            <a:spAutoFit/>
          </a:bodyPr>
          <a:lstStyle/>
          <a:p>
            <a:r>
              <a:rPr lang="es-ES_tradnl" sz="2700" b="1" dirty="0" smtClean="0">
                <a:solidFill>
                  <a:srgbClr val="006600"/>
                </a:solidFill>
                <a:effectLst>
                  <a:outerShdw blurRad="38100" dist="38100" dir="2700000" algn="tl">
                    <a:srgbClr val="000000">
                      <a:alpha val="43137"/>
                    </a:srgbClr>
                  </a:outerShdw>
                </a:effectLst>
              </a:rPr>
              <a:t>TRANSICIÓN</a:t>
            </a:r>
          </a:p>
          <a:p>
            <a:r>
              <a:rPr lang="es-ES_tradnl" sz="2700" dirty="0" smtClean="0">
                <a:solidFill>
                  <a:srgbClr val="FF0000"/>
                </a:solidFill>
                <a:effectLst>
                  <a:outerShdw blurRad="38100" dist="38100" dir="2700000" algn="tl">
                    <a:srgbClr val="000000">
                      <a:alpha val="43137"/>
                    </a:srgbClr>
                  </a:outerShdw>
                </a:effectLst>
              </a:rPr>
              <a:t>(CALMA – REPOSO)</a:t>
            </a:r>
            <a:endParaRPr lang="es-ES_tradnl" sz="2700" dirty="0">
              <a:solidFill>
                <a:srgbClr val="FF0000"/>
              </a:solidFill>
              <a:effectLst>
                <a:outerShdw blurRad="38100" dist="38100" dir="2700000" algn="tl">
                  <a:srgbClr val="000000">
                    <a:alpha val="43137"/>
                  </a:srgbClr>
                </a:outerShdw>
              </a:effectLst>
            </a:endParaRPr>
          </a:p>
        </p:txBody>
      </p:sp>
      <p:sp>
        <p:nvSpPr>
          <p:cNvPr id="40" name="39 CuadroTexto"/>
          <p:cNvSpPr txBox="1"/>
          <p:nvPr/>
        </p:nvSpPr>
        <p:spPr>
          <a:xfrm>
            <a:off x="4593282" y="4407788"/>
            <a:ext cx="2428892" cy="507831"/>
          </a:xfrm>
          <a:prstGeom prst="rect">
            <a:avLst/>
          </a:prstGeom>
          <a:noFill/>
        </p:spPr>
        <p:txBody>
          <a:bodyPr wrap="square" rtlCol="0">
            <a:spAutoFit/>
          </a:bodyPr>
          <a:lstStyle/>
          <a:p>
            <a:r>
              <a:rPr lang="es-ES_tradnl" sz="2700" b="1" dirty="0" smtClean="0">
                <a:solidFill>
                  <a:srgbClr val="006600"/>
                </a:solidFill>
                <a:effectLst>
                  <a:outerShdw blurRad="38100" dist="38100" dir="2700000" algn="tl">
                    <a:srgbClr val="000000">
                      <a:alpha val="43137"/>
                    </a:srgbClr>
                  </a:outerShdw>
                </a:effectLst>
              </a:rPr>
              <a:t>SUEÑO</a:t>
            </a:r>
            <a:endParaRPr lang="es-ES_tradnl" sz="2700" b="1" dirty="0">
              <a:solidFill>
                <a:srgbClr val="006600"/>
              </a:solidFill>
              <a:effectLst>
                <a:outerShdw blurRad="38100" dist="38100" dir="2700000" algn="tl">
                  <a:srgbClr val="000000">
                    <a:alpha val="43137"/>
                  </a:srgbClr>
                </a:outerShdw>
              </a:effectLst>
            </a:endParaRPr>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5968663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28596" y="1928802"/>
            <a:ext cx="8229600" cy="1143000"/>
          </a:xfrm>
        </p:spPr>
        <p:txBody>
          <a:bodyPr/>
          <a:lstStyle/>
          <a:p>
            <a:r>
              <a:rPr lang="es-ES_tradnl" b="1" i="1" dirty="0" smtClean="0">
                <a:solidFill>
                  <a:schemeClr val="bg1"/>
                </a:solidFill>
              </a:rPr>
              <a:t>PARADIGMAS PNIE</a:t>
            </a:r>
            <a:endParaRPr lang="es-ES_tradnl" b="1" i="1" dirty="0">
              <a:solidFill>
                <a:schemeClr val="bg1"/>
              </a:solidFill>
            </a:endParaRPr>
          </a:p>
        </p:txBody>
      </p:sp>
      <p:sp>
        <p:nvSpPr>
          <p:cNvPr id="4" name="3 CuadroTexto"/>
          <p:cNvSpPr txBox="1"/>
          <p:nvPr/>
        </p:nvSpPr>
        <p:spPr>
          <a:xfrm>
            <a:off x="1071538" y="3357562"/>
            <a:ext cx="6858048" cy="877163"/>
          </a:xfrm>
          <a:prstGeom prst="rect">
            <a:avLst/>
          </a:prstGeom>
          <a:noFill/>
          <a:ln cmpd="sng">
            <a:noFill/>
          </a:ln>
          <a:scene3d>
            <a:camera prst="orthographicFront"/>
            <a:lightRig rig="threePt" dir="t"/>
          </a:scene3d>
          <a:sp3d/>
        </p:spPr>
        <p:txBody>
          <a:bodyPr wrap="square" rtlCol="0">
            <a:spAutoFit/>
          </a:bodyPr>
          <a:lstStyle/>
          <a:p>
            <a:pPr algn="ctr"/>
            <a:r>
              <a:rPr lang="es-ES_tradnl" sz="5100" b="1" i="1" dirty="0" smtClean="0">
                <a:solidFill>
                  <a:schemeClr val="bg1"/>
                </a:solidFill>
              </a:rPr>
              <a:t>SUEÑO</a:t>
            </a:r>
            <a:endParaRPr lang="es-ES_tradnl" sz="5100" b="1" i="1" dirty="0">
              <a:solidFill>
                <a:schemeClr val="bg1"/>
              </a:solidFill>
            </a:endParaRPr>
          </a:p>
        </p:txBody>
      </p:sp>
      <p:sp>
        <p:nvSpPr>
          <p:cNvPr id="3" name="2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0103359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12 Imagen" descr="ropa-desorden.jpg&amp;t=1"/>
          <p:cNvPicPr>
            <a:picLocks noChangeAspect="1"/>
          </p:cNvPicPr>
          <p:nvPr/>
        </p:nvPicPr>
        <p:blipFill>
          <a:blip r:embed="rId2"/>
          <a:stretch>
            <a:fillRect/>
          </a:stretch>
        </p:blipFill>
        <p:spPr>
          <a:xfrm>
            <a:off x="5072034" y="3326710"/>
            <a:ext cx="4071966" cy="3531290"/>
          </a:xfrm>
          <a:prstGeom prst="rect">
            <a:avLst/>
          </a:prstGeom>
        </p:spPr>
      </p:pic>
      <p:pic>
        <p:nvPicPr>
          <p:cNvPr id="5" name="4 Imagen" descr="desorden.jpg"/>
          <p:cNvPicPr>
            <a:picLocks noChangeAspect="1"/>
          </p:cNvPicPr>
          <p:nvPr/>
        </p:nvPicPr>
        <p:blipFill>
          <a:blip r:embed="rId3"/>
          <a:stretch>
            <a:fillRect/>
          </a:stretch>
        </p:blipFill>
        <p:spPr>
          <a:xfrm>
            <a:off x="2828502" y="0"/>
            <a:ext cx="6315498" cy="4357694"/>
          </a:xfrm>
          <a:prstGeom prst="rect">
            <a:avLst/>
          </a:prstGeom>
        </p:spPr>
      </p:pic>
      <p:pic>
        <p:nvPicPr>
          <p:cNvPr id="2050" name="Picture 2" descr="C:\Documents and Settings\Administrador\Escritorio\DES+ôRDEN 2.jpg"/>
          <p:cNvPicPr>
            <a:picLocks noChangeAspect="1" noChangeArrowheads="1"/>
          </p:cNvPicPr>
          <p:nvPr/>
        </p:nvPicPr>
        <p:blipFill>
          <a:blip r:embed="rId4"/>
          <a:srcRect/>
          <a:stretch>
            <a:fillRect/>
          </a:stretch>
        </p:blipFill>
        <p:spPr bwMode="auto">
          <a:xfrm>
            <a:off x="0" y="0"/>
            <a:ext cx="4101025" cy="3071810"/>
          </a:xfrm>
          <a:prstGeom prst="rect">
            <a:avLst/>
          </a:prstGeom>
          <a:noFill/>
        </p:spPr>
      </p:pic>
      <p:pic>
        <p:nvPicPr>
          <p:cNvPr id="6" name="5 Imagen" descr="how-to-organize-your-closet-1.jpg"/>
          <p:cNvPicPr>
            <a:picLocks noChangeAspect="1"/>
          </p:cNvPicPr>
          <p:nvPr/>
        </p:nvPicPr>
        <p:blipFill>
          <a:blip r:embed="rId5"/>
          <a:stretch>
            <a:fillRect/>
          </a:stretch>
        </p:blipFill>
        <p:spPr>
          <a:xfrm>
            <a:off x="0" y="2888548"/>
            <a:ext cx="4113422" cy="3969452"/>
          </a:xfrm>
          <a:prstGeom prst="rect">
            <a:avLst/>
          </a:prstGeom>
        </p:spPr>
      </p:pic>
      <p:pic>
        <p:nvPicPr>
          <p:cNvPr id="12" name="11 Imagen" descr="desorden2_3.jpg"/>
          <p:cNvPicPr>
            <a:picLocks noChangeAspect="1"/>
          </p:cNvPicPr>
          <p:nvPr/>
        </p:nvPicPr>
        <p:blipFill>
          <a:blip r:embed="rId6"/>
          <a:stretch>
            <a:fillRect/>
          </a:stretch>
        </p:blipFill>
        <p:spPr>
          <a:xfrm>
            <a:off x="4071934" y="3273302"/>
            <a:ext cx="2786082" cy="3584698"/>
          </a:xfrm>
          <a:prstGeom prst="rect">
            <a:avLst/>
          </a:prstGeom>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6993095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mesaeps.jpg"/>
          <p:cNvPicPr>
            <a:picLocks noChangeAspect="1"/>
          </p:cNvPicPr>
          <p:nvPr/>
        </p:nvPicPr>
        <p:blipFill>
          <a:blip r:embed="rId2"/>
          <a:stretch>
            <a:fillRect/>
          </a:stretch>
        </p:blipFill>
        <p:spPr>
          <a:xfrm>
            <a:off x="3934817" y="2946698"/>
            <a:ext cx="5209183" cy="3911302"/>
          </a:xfrm>
          <a:prstGeom prst="rect">
            <a:avLst/>
          </a:prstGeom>
        </p:spPr>
      </p:pic>
      <p:pic>
        <p:nvPicPr>
          <p:cNvPr id="5" name="4 Imagen" descr="03_after.jpg"/>
          <p:cNvPicPr>
            <a:picLocks noChangeAspect="1"/>
          </p:cNvPicPr>
          <p:nvPr/>
        </p:nvPicPr>
        <p:blipFill>
          <a:blip r:embed="rId3"/>
          <a:stretch>
            <a:fillRect/>
          </a:stretch>
        </p:blipFill>
        <p:spPr>
          <a:xfrm>
            <a:off x="0" y="3434252"/>
            <a:ext cx="4071934" cy="3423748"/>
          </a:xfrm>
          <a:prstGeom prst="rect">
            <a:avLst/>
          </a:prstGeom>
        </p:spPr>
      </p:pic>
      <p:pic>
        <p:nvPicPr>
          <p:cNvPr id="6" name="5 Imagen" descr="The untidy end.jpg"/>
          <p:cNvPicPr>
            <a:picLocks noChangeAspect="1"/>
          </p:cNvPicPr>
          <p:nvPr/>
        </p:nvPicPr>
        <p:blipFill>
          <a:blip r:embed="rId4"/>
          <a:stretch>
            <a:fillRect/>
          </a:stretch>
        </p:blipFill>
        <p:spPr>
          <a:xfrm>
            <a:off x="0" y="0"/>
            <a:ext cx="5072066" cy="3804050"/>
          </a:xfrm>
          <a:prstGeom prst="rect">
            <a:avLst/>
          </a:prstGeom>
        </p:spPr>
      </p:pic>
      <p:pic>
        <p:nvPicPr>
          <p:cNvPr id="4" name="3 Imagen" descr="+ôRDEN DE PLACARD.jpg"/>
          <p:cNvPicPr>
            <a:picLocks noChangeAspect="1"/>
          </p:cNvPicPr>
          <p:nvPr/>
        </p:nvPicPr>
        <p:blipFill>
          <a:blip r:embed="rId5"/>
          <a:stretch>
            <a:fillRect/>
          </a:stretch>
        </p:blipFill>
        <p:spPr>
          <a:xfrm>
            <a:off x="5000628" y="0"/>
            <a:ext cx="4143372" cy="4143372"/>
          </a:xfrm>
          <a:prstGeom prst="rect">
            <a:avLst/>
          </a:prstGeom>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492234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3 CuadroTexto"/>
          <p:cNvSpPr txBox="1"/>
          <p:nvPr/>
        </p:nvSpPr>
        <p:spPr>
          <a:xfrm>
            <a:off x="1500166" y="1857364"/>
            <a:ext cx="1785950" cy="707886"/>
          </a:xfrm>
          <a:prstGeom prst="rect">
            <a:avLst/>
          </a:prstGeom>
          <a:noFill/>
        </p:spPr>
        <p:txBody>
          <a:bodyPr wrap="square" rtlCol="0">
            <a:spAutoFit/>
          </a:bodyPr>
          <a:lstStyle/>
          <a:p>
            <a:pPr algn="ctr"/>
            <a:r>
              <a:rPr lang="es-ES_tradnl" sz="4000" dirty="0" smtClean="0">
                <a:solidFill>
                  <a:srgbClr val="0000FF"/>
                </a:solidFill>
              </a:rPr>
              <a:t>VIGILIA</a:t>
            </a:r>
            <a:endParaRPr lang="es-ES_tradnl" sz="4000" dirty="0">
              <a:solidFill>
                <a:srgbClr val="0000FF"/>
              </a:solidFill>
            </a:endParaRPr>
          </a:p>
        </p:txBody>
      </p:sp>
      <p:cxnSp>
        <p:nvCxnSpPr>
          <p:cNvPr id="6" name="5 Conector recto de flecha"/>
          <p:cNvCxnSpPr/>
          <p:nvPr/>
        </p:nvCxnSpPr>
        <p:spPr>
          <a:xfrm rot="5400000">
            <a:off x="1858150" y="3071016"/>
            <a:ext cx="1143008" cy="15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6 CuadroTexto"/>
          <p:cNvSpPr txBox="1"/>
          <p:nvPr/>
        </p:nvSpPr>
        <p:spPr>
          <a:xfrm>
            <a:off x="1500166" y="3714752"/>
            <a:ext cx="1928826" cy="707886"/>
          </a:xfrm>
          <a:prstGeom prst="rect">
            <a:avLst/>
          </a:prstGeom>
          <a:noFill/>
        </p:spPr>
        <p:txBody>
          <a:bodyPr wrap="square" rtlCol="0">
            <a:spAutoFit/>
          </a:bodyPr>
          <a:lstStyle/>
          <a:p>
            <a:pPr algn="ctr"/>
            <a:r>
              <a:rPr lang="es-ES_tradnl" sz="4000" dirty="0" smtClean="0">
                <a:solidFill>
                  <a:srgbClr val="00B0F0"/>
                </a:solidFill>
              </a:rPr>
              <a:t>ESTRÉS</a:t>
            </a:r>
            <a:endParaRPr lang="es-ES_tradnl" sz="4000" dirty="0">
              <a:solidFill>
                <a:srgbClr val="00B0F0"/>
              </a:solidFill>
            </a:endParaRPr>
          </a:p>
        </p:txBody>
      </p:sp>
      <p:sp>
        <p:nvSpPr>
          <p:cNvPr id="9" name="8 Cerrar llave"/>
          <p:cNvSpPr/>
          <p:nvPr/>
        </p:nvSpPr>
        <p:spPr>
          <a:xfrm>
            <a:off x="3357554" y="2143116"/>
            <a:ext cx="357190" cy="1928826"/>
          </a:xfrm>
          <a:prstGeom prst="rightBrace">
            <a:avLst/>
          </a:prstGeom>
          <a:ln w="508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dirty="0"/>
          </a:p>
        </p:txBody>
      </p:sp>
      <p:sp>
        <p:nvSpPr>
          <p:cNvPr id="10" name="9 CuadroTexto"/>
          <p:cNvSpPr txBox="1"/>
          <p:nvPr/>
        </p:nvSpPr>
        <p:spPr>
          <a:xfrm>
            <a:off x="3786182" y="1214422"/>
            <a:ext cx="5357818" cy="5170646"/>
          </a:xfrm>
          <a:prstGeom prst="rect">
            <a:avLst/>
          </a:prstGeom>
          <a:noFill/>
        </p:spPr>
        <p:txBody>
          <a:bodyPr wrap="square" rtlCol="0">
            <a:spAutoFit/>
          </a:bodyPr>
          <a:lstStyle/>
          <a:p>
            <a:r>
              <a:rPr lang="es-ES_tradnl" sz="3000" dirty="0" smtClean="0">
                <a:solidFill>
                  <a:srgbClr val="FF0000"/>
                </a:solidFill>
              </a:rPr>
              <a:t>SIMPÁTICO/CATABÓLICO</a:t>
            </a:r>
          </a:p>
          <a:p>
            <a:pPr>
              <a:buFont typeface="Arial" pitchFamily="34" charset="0"/>
              <a:buChar char="•"/>
            </a:pPr>
            <a:r>
              <a:rPr lang="es-ES_tradnl" sz="3000" dirty="0" smtClean="0">
                <a:solidFill>
                  <a:srgbClr val="FF0000"/>
                </a:solidFill>
              </a:rPr>
              <a:t>ACETIL COLINA</a:t>
            </a:r>
          </a:p>
          <a:p>
            <a:pPr>
              <a:buFont typeface="Arial" pitchFamily="34" charset="0"/>
              <a:buChar char="•"/>
            </a:pPr>
            <a:r>
              <a:rPr lang="es-ES_tradnl" sz="3000" dirty="0" smtClean="0">
                <a:solidFill>
                  <a:srgbClr val="FF0000"/>
                </a:solidFill>
              </a:rPr>
              <a:t>NORADRENALINA</a:t>
            </a:r>
          </a:p>
          <a:p>
            <a:pPr>
              <a:buFont typeface="Arial" pitchFamily="34" charset="0"/>
              <a:buChar char="•"/>
            </a:pPr>
            <a:r>
              <a:rPr lang="es-ES_tradnl" sz="3000" dirty="0" smtClean="0">
                <a:solidFill>
                  <a:srgbClr val="FF0000"/>
                </a:solidFill>
              </a:rPr>
              <a:t>HISTAMINA</a:t>
            </a:r>
          </a:p>
          <a:p>
            <a:pPr>
              <a:buFont typeface="Arial" pitchFamily="34" charset="0"/>
              <a:buChar char="•"/>
            </a:pPr>
            <a:r>
              <a:rPr lang="es-ES_tradnl" sz="3000" dirty="0" smtClean="0">
                <a:solidFill>
                  <a:srgbClr val="FF0000"/>
                </a:solidFill>
              </a:rPr>
              <a:t>SEROTONINA</a:t>
            </a:r>
          </a:p>
          <a:p>
            <a:pPr>
              <a:buFont typeface="Arial" pitchFamily="34" charset="0"/>
              <a:buChar char="•"/>
            </a:pPr>
            <a:r>
              <a:rPr lang="es-ES_tradnl" sz="3000" dirty="0" smtClean="0">
                <a:solidFill>
                  <a:srgbClr val="FF0000"/>
                </a:solidFill>
              </a:rPr>
              <a:t>GLUTAMATO</a:t>
            </a:r>
          </a:p>
          <a:p>
            <a:pPr>
              <a:buFont typeface="Arial" pitchFamily="34" charset="0"/>
              <a:buChar char="•"/>
            </a:pPr>
            <a:r>
              <a:rPr lang="es-ES_tradnl" sz="3000" dirty="0" smtClean="0">
                <a:solidFill>
                  <a:srgbClr val="FF0000"/>
                </a:solidFill>
              </a:rPr>
              <a:t>Th</a:t>
            </a:r>
            <a:r>
              <a:rPr lang="es-ES_tradnl" sz="3000" baseline="-25000" dirty="0" smtClean="0">
                <a:solidFill>
                  <a:srgbClr val="FF0000"/>
                </a:solidFill>
              </a:rPr>
              <a:t> 2</a:t>
            </a:r>
          </a:p>
          <a:p>
            <a:pPr>
              <a:buFont typeface="Arial" pitchFamily="34" charset="0"/>
              <a:buChar char="•"/>
            </a:pPr>
            <a:r>
              <a:rPr lang="es-ES_tradnl" sz="3000" dirty="0" smtClean="0">
                <a:solidFill>
                  <a:srgbClr val="FF0000"/>
                </a:solidFill>
              </a:rPr>
              <a:t>RADICALES LIBRES</a:t>
            </a:r>
          </a:p>
          <a:p>
            <a:pPr>
              <a:buFont typeface="Arial" pitchFamily="34" charset="0"/>
              <a:buChar char="•"/>
            </a:pPr>
            <a:r>
              <a:rPr lang="es-ES_tradnl" sz="3000" dirty="0" smtClean="0">
                <a:solidFill>
                  <a:srgbClr val="FF0000"/>
                </a:solidFill>
              </a:rPr>
              <a:t>ENVEJECIMIENTO CELULAR</a:t>
            </a:r>
          </a:p>
          <a:p>
            <a:pPr>
              <a:buFont typeface="Arial" pitchFamily="34" charset="0"/>
              <a:buChar char="•"/>
            </a:pPr>
            <a:r>
              <a:rPr lang="es-ES_tradnl" sz="3000" dirty="0" smtClean="0">
                <a:solidFill>
                  <a:srgbClr val="FF0000"/>
                </a:solidFill>
              </a:rPr>
              <a:t>ALTO CONSUMO DE ENERGÍA</a:t>
            </a:r>
          </a:p>
          <a:p>
            <a:pPr>
              <a:buFont typeface="Arial" pitchFamily="34" charset="0"/>
              <a:buChar char="•"/>
            </a:pPr>
            <a:endParaRPr lang="es-ES_tradnl" sz="3000" dirty="0">
              <a:solidFill>
                <a:srgbClr val="FF0000"/>
              </a:solidFill>
            </a:endParaRPr>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6370710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7000" b="-84000"/>
          </a:stretch>
        </a:blipFill>
        <a:effectLst/>
      </p:bgPr>
    </p:bg>
    <p:spTree>
      <p:nvGrpSpPr>
        <p:cNvPr id="1" name=""/>
        <p:cNvGrpSpPr/>
        <p:nvPr/>
      </p:nvGrpSpPr>
      <p:grpSpPr>
        <a:xfrm>
          <a:off x="0" y="0"/>
          <a:ext cx="0" cy="0"/>
          <a:chOff x="0" y="0"/>
          <a:chExt cx="0" cy="0"/>
        </a:xfrm>
      </p:grpSpPr>
      <p:sp>
        <p:nvSpPr>
          <p:cNvPr id="4" name="3 Rectángulo"/>
          <p:cNvSpPr/>
          <p:nvPr/>
        </p:nvSpPr>
        <p:spPr>
          <a:xfrm>
            <a:off x="4435" y="188640"/>
            <a:ext cx="9144000" cy="6370975"/>
          </a:xfrm>
          <a:prstGeom prst="rect">
            <a:avLst/>
          </a:prstGeom>
          <a:effectLst>
            <a:outerShdw blurRad="50800" dist="50800" dir="5400000" algn="ctr" rotWithShape="0">
              <a:schemeClr val="tx1"/>
            </a:outerShdw>
          </a:effectLst>
        </p:spPr>
        <p:txBody>
          <a:bodyPr wrap="square">
            <a:spAutoFit/>
          </a:bodyPr>
          <a:lstStyle/>
          <a:p>
            <a:pPr algn="ctr"/>
            <a:r>
              <a:rPr lang="es-AR" sz="5100" dirty="0" smtClean="0">
                <a:solidFill>
                  <a:schemeClr val="bg1"/>
                </a:solidFill>
              </a:rPr>
              <a:t>«NO </a:t>
            </a:r>
            <a:r>
              <a:rPr lang="es-AR" sz="5100" dirty="0">
                <a:solidFill>
                  <a:schemeClr val="bg1"/>
                </a:solidFill>
              </a:rPr>
              <a:t>ES UN PROGRAMA GENÉTICO SELECCIONADO Y CONSERVADO POR LA EVOLUCIÓN, MAS BIEN SERÍA UN COLAPSO EN EL </a:t>
            </a:r>
            <a:r>
              <a:rPr lang="es-AR" sz="5100" dirty="0" smtClean="0">
                <a:solidFill>
                  <a:schemeClr val="bg1"/>
                </a:solidFill>
              </a:rPr>
              <a:t>ORGANISMO»</a:t>
            </a:r>
          </a:p>
          <a:p>
            <a:pPr algn="ctr"/>
            <a:endParaRPr lang="es-AR" sz="5100" dirty="0" smtClean="0">
              <a:solidFill>
                <a:schemeClr val="bg1"/>
              </a:solidFill>
            </a:endParaRPr>
          </a:p>
          <a:p>
            <a:pPr algn="ctr"/>
            <a:r>
              <a:rPr lang="es-AR" sz="5100" dirty="0" smtClean="0">
                <a:solidFill>
                  <a:schemeClr val="bg1"/>
                </a:solidFill>
              </a:rPr>
              <a:t>María Blasco-Centro </a:t>
            </a:r>
            <a:r>
              <a:rPr lang="es-AR" sz="5100" dirty="0">
                <a:solidFill>
                  <a:schemeClr val="bg1"/>
                </a:solidFill>
              </a:rPr>
              <a:t>N</a:t>
            </a:r>
            <a:r>
              <a:rPr lang="es-AR" sz="5100" dirty="0" smtClean="0">
                <a:solidFill>
                  <a:schemeClr val="bg1"/>
                </a:solidFill>
              </a:rPr>
              <a:t>acional de Investigaciones </a:t>
            </a:r>
            <a:r>
              <a:rPr lang="es-AR" sz="5100" dirty="0">
                <a:solidFill>
                  <a:schemeClr val="bg1"/>
                </a:solidFill>
              </a:rPr>
              <a:t>O</a:t>
            </a:r>
            <a:r>
              <a:rPr lang="es-AR" sz="5100" dirty="0" smtClean="0">
                <a:solidFill>
                  <a:schemeClr val="bg1"/>
                </a:solidFill>
              </a:rPr>
              <a:t>ncológicas</a:t>
            </a:r>
            <a:endParaRPr lang="es-ES" sz="5100" dirty="0">
              <a:solidFill>
                <a:schemeClr val="bg1"/>
              </a:solidFill>
            </a:endParaRPr>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7887834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colorTemperature colorTemp="4700"/>
                    </a14:imgEffect>
                  </a14:imgLayer>
                </a14:imgProps>
              </a:ext>
            </a:extLst>
          </a:blip>
          <a:srcRect/>
          <a:stretch>
            <a:fillRect l="-5000" r="-5000"/>
          </a:stretch>
        </a:blipFill>
        <a:effectLst/>
      </p:bgPr>
    </p:bg>
    <p:spTree>
      <p:nvGrpSpPr>
        <p:cNvPr id="1" name=""/>
        <p:cNvGrpSpPr/>
        <p:nvPr/>
      </p:nvGrpSpPr>
      <p:grpSpPr>
        <a:xfrm>
          <a:off x="0" y="0"/>
          <a:ext cx="0" cy="0"/>
          <a:chOff x="0" y="0"/>
          <a:chExt cx="0" cy="0"/>
        </a:xfrm>
      </p:grpSpPr>
      <p:sp>
        <p:nvSpPr>
          <p:cNvPr id="4" name="3 Rectángulo"/>
          <p:cNvSpPr/>
          <p:nvPr/>
        </p:nvSpPr>
        <p:spPr>
          <a:xfrm>
            <a:off x="-2699" y="1124744"/>
            <a:ext cx="9146697" cy="4616648"/>
          </a:xfrm>
          <a:prstGeom prst="rect">
            <a:avLst/>
          </a:prstGeom>
          <a:effectLst>
            <a:outerShdw dist="50800" dir="5340000" algn="ctr" rotWithShape="0">
              <a:schemeClr val="tx1"/>
            </a:outerShdw>
          </a:effectLst>
        </p:spPr>
        <p:txBody>
          <a:bodyPr wrap="square">
            <a:spAutoFit/>
          </a:bodyPr>
          <a:lstStyle/>
          <a:p>
            <a:pPr algn="ctr"/>
            <a:r>
              <a:rPr lang="es-AR" sz="4200" dirty="0" smtClean="0">
                <a:solidFill>
                  <a:srgbClr val="CC0099"/>
                </a:solidFill>
              </a:rPr>
              <a:t>El organismo va acumulando daños en el material genético, como los radicales libres, subproducto de la respiración celular.</a:t>
            </a:r>
          </a:p>
          <a:p>
            <a:pPr algn="ctr"/>
            <a:r>
              <a:rPr lang="es-AR" sz="4200" dirty="0" smtClean="0">
                <a:solidFill>
                  <a:srgbClr val="CC0099"/>
                </a:solidFill>
              </a:rPr>
              <a:t>Estos daños afectan, también,  a las células madres adultas de nuestro organismo.</a:t>
            </a:r>
            <a:endParaRPr lang="es-ES" sz="4200" dirty="0">
              <a:solidFill>
                <a:srgbClr val="CC0099"/>
              </a:solidFill>
            </a:endParaRPr>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9839430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3 Rectángulo"/>
          <p:cNvSpPr/>
          <p:nvPr/>
        </p:nvSpPr>
        <p:spPr>
          <a:xfrm>
            <a:off x="0" y="1844824"/>
            <a:ext cx="9144000" cy="2862322"/>
          </a:xfrm>
          <a:prstGeom prst="rect">
            <a:avLst/>
          </a:prstGeom>
        </p:spPr>
        <p:txBody>
          <a:bodyPr wrap="square">
            <a:spAutoFit/>
          </a:bodyPr>
          <a:lstStyle/>
          <a:p>
            <a:pPr algn="ctr"/>
            <a:r>
              <a:rPr lang="es-AR" sz="6000" dirty="0"/>
              <a:t>¿QUÉ POSIBILIDADES HAY DE FRENAR O REVERTIR ESTE ENVEJECIMIENTO?</a:t>
            </a:r>
            <a:endParaRPr lang="es-ES" sz="6000"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0691833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40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_tradnl" sz="9000" b="1" dirty="0" smtClean="0"/>
              <a:t>SUEÑO</a:t>
            </a:r>
            <a:endParaRPr lang="es-ES_tradnl" sz="9000" b="1" dirty="0"/>
          </a:p>
        </p:txBody>
      </p:sp>
      <p:sp>
        <p:nvSpPr>
          <p:cNvPr id="5" name="4 CuadroTexto"/>
          <p:cNvSpPr txBox="1"/>
          <p:nvPr/>
        </p:nvSpPr>
        <p:spPr>
          <a:xfrm>
            <a:off x="0" y="3500438"/>
            <a:ext cx="2571768" cy="861774"/>
          </a:xfrm>
          <a:prstGeom prst="rect">
            <a:avLst/>
          </a:prstGeom>
          <a:noFill/>
        </p:spPr>
        <p:txBody>
          <a:bodyPr wrap="square" rtlCol="0">
            <a:spAutoFit/>
          </a:bodyPr>
          <a:lstStyle/>
          <a:p>
            <a:pPr algn="ctr"/>
            <a:r>
              <a:rPr lang="es-ES_tradnl" sz="5000" dirty="0" smtClean="0">
                <a:solidFill>
                  <a:srgbClr val="FFFF00"/>
                </a:solidFill>
              </a:rPr>
              <a:t>ESTADO</a:t>
            </a:r>
            <a:endParaRPr lang="es-ES_tradnl" sz="5000" dirty="0">
              <a:solidFill>
                <a:srgbClr val="FFFF00"/>
              </a:solidFill>
            </a:endParaRPr>
          </a:p>
        </p:txBody>
      </p:sp>
      <p:sp>
        <p:nvSpPr>
          <p:cNvPr id="6" name="5 CuadroTexto"/>
          <p:cNvSpPr txBox="1"/>
          <p:nvPr/>
        </p:nvSpPr>
        <p:spPr>
          <a:xfrm>
            <a:off x="3000364" y="2285992"/>
            <a:ext cx="2786082" cy="3323987"/>
          </a:xfrm>
          <a:prstGeom prst="rect">
            <a:avLst/>
          </a:prstGeom>
          <a:noFill/>
        </p:spPr>
        <p:txBody>
          <a:bodyPr wrap="square" rtlCol="0">
            <a:spAutoFit/>
          </a:bodyPr>
          <a:lstStyle/>
          <a:p>
            <a:pPr algn="ctr"/>
            <a:r>
              <a:rPr lang="es-ES_tradnl" sz="3000" dirty="0" smtClean="0">
                <a:solidFill>
                  <a:srgbClr val="FFFF00"/>
                </a:solidFill>
              </a:rPr>
              <a:t>ACTIVO</a:t>
            </a:r>
          </a:p>
          <a:p>
            <a:pPr algn="ctr"/>
            <a:r>
              <a:rPr lang="es-ES_tradnl" sz="3000" dirty="0" smtClean="0">
                <a:solidFill>
                  <a:srgbClr val="FFFF00"/>
                </a:solidFill>
              </a:rPr>
              <a:t>HETEROGÉNEO</a:t>
            </a:r>
          </a:p>
          <a:p>
            <a:pPr algn="ctr"/>
            <a:r>
              <a:rPr lang="es-ES_tradnl" sz="3000" dirty="0" smtClean="0">
                <a:solidFill>
                  <a:srgbClr val="FFFF00"/>
                </a:solidFill>
              </a:rPr>
              <a:t>RÍTMICO</a:t>
            </a:r>
          </a:p>
          <a:p>
            <a:pPr algn="ctr"/>
            <a:r>
              <a:rPr lang="es-ES_tradnl" sz="3000" dirty="0" smtClean="0">
                <a:solidFill>
                  <a:srgbClr val="FFFF00"/>
                </a:solidFill>
              </a:rPr>
              <a:t>ANABÓLICO</a:t>
            </a:r>
          </a:p>
          <a:p>
            <a:pPr algn="ctr"/>
            <a:r>
              <a:rPr lang="es-ES_tradnl" sz="3000" dirty="0" smtClean="0">
                <a:solidFill>
                  <a:srgbClr val="FFFF00"/>
                </a:solidFill>
              </a:rPr>
              <a:t>(    GH                                                                          PROLCATINA      TH1)  </a:t>
            </a:r>
            <a:endParaRPr lang="es-ES_tradnl" sz="3000" dirty="0">
              <a:solidFill>
                <a:srgbClr val="FFFF00"/>
              </a:solidFill>
            </a:endParaRPr>
          </a:p>
        </p:txBody>
      </p:sp>
      <p:sp>
        <p:nvSpPr>
          <p:cNvPr id="7" name="6 CuadroTexto"/>
          <p:cNvSpPr txBox="1"/>
          <p:nvPr/>
        </p:nvSpPr>
        <p:spPr>
          <a:xfrm>
            <a:off x="6143636" y="3357562"/>
            <a:ext cx="2786050" cy="1015663"/>
          </a:xfrm>
          <a:prstGeom prst="rect">
            <a:avLst/>
          </a:prstGeom>
          <a:noFill/>
        </p:spPr>
        <p:txBody>
          <a:bodyPr wrap="square" rtlCol="0">
            <a:spAutoFit/>
          </a:bodyPr>
          <a:lstStyle/>
          <a:p>
            <a:pPr algn="ctr"/>
            <a:r>
              <a:rPr lang="es-ES_tradnl" sz="3000" dirty="0" smtClean="0">
                <a:solidFill>
                  <a:srgbClr val="FFFF00"/>
                </a:solidFill>
              </a:rPr>
              <a:t>IMPRESINDIBLE PARA LA VIDA</a:t>
            </a:r>
            <a:endParaRPr lang="es-ES_tradnl" sz="3000" dirty="0">
              <a:solidFill>
                <a:srgbClr val="FFFF00"/>
              </a:solidFill>
            </a:endParaRPr>
          </a:p>
        </p:txBody>
      </p:sp>
      <p:cxnSp>
        <p:nvCxnSpPr>
          <p:cNvPr id="9" name="8 Conector recto de flecha"/>
          <p:cNvCxnSpPr/>
          <p:nvPr/>
        </p:nvCxnSpPr>
        <p:spPr>
          <a:xfrm rot="5400000" flipH="1" flipV="1">
            <a:off x="4072728" y="4428338"/>
            <a:ext cx="285752" cy="158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rot="5400000" flipH="1" flipV="1">
            <a:off x="3072596" y="4785528"/>
            <a:ext cx="285752" cy="158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10 Conector recto de flecha"/>
          <p:cNvCxnSpPr/>
          <p:nvPr/>
        </p:nvCxnSpPr>
        <p:spPr>
          <a:xfrm rot="5400000" flipH="1" flipV="1">
            <a:off x="3715538" y="5285594"/>
            <a:ext cx="285752" cy="158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3" name="2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3564961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dministrador\Escritorio\balance_scale.jpg"/>
          <p:cNvPicPr>
            <a:picLocks noChangeAspect="1" noChangeArrowheads="1"/>
          </p:cNvPicPr>
          <p:nvPr/>
        </p:nvPicPr>
        <p:blipFill>
          <a:blip r:embed="rId2"/>
          <a:srcRect/>
          <a:stretch>
            <a:fillRect/>
          </a:stretch>
        </p:blipFill>
        <p:spPr bwMode="auto">
          <a:xfrm>
            <a:off x="-571536" y="0"/>
            <a:ext cx="10185332" cy="6858000"/>
          </a:xfrm>
          <a:prstGeom prst="rect">
            <a:avLst/>
          </a:prstGeom>
          <a:noFill/>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2014324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Administrador\Escritorio\balance_scale.jpg"/>
          <p:cNvPicPr>
            <a:picLocks noChangeAspect="1" noChangeArrowheads="1"/>
          </p:cNvPicPr>
          <p:nvPr/>
        </p:nvPicPr>
        <p:blipFill>
          <a:blip r:embed="rId2"/>
          <a:srcRect/>
          <a:stretch>
            <a:fillRect/>
          </a:stretch>
        </p:blipFill>
        <p:spPr bwMode="auto">
          <a:xfrm>
            <a:off x="-571536" y="0"/>
            <a:ext cx="10185332" cy="6858000"/>
          </a:xfrm>
          <a:prstGeom prst="rect">
            <a:avLst/>
          </a:prstGeom>
          <a:noFill/>
        </p:spPr>
      </p:pic>
      <p:cxnSp>
        <p:nvCxnSpPr>
          <p:cNvPr id="4" name="3 Conector recto de flecha"/>
          <p:cNvCxnSpPr/>
          <p:nvPr/>
        </p:nvCxnSpPr>
        <p:spPr>
          <a:xfrm rot="5400000" flipH="1" flipV="1">
            <a:off x="607191" y="4893479"/>
            <a:ext cx="1214446" cy="1588"/>
          </a:xfrm>
          <a:prstGeom prst="straightConnector1">
            <a:avLst/>
          </a:prstGeom>
          <a:ln w="889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4 Conector recto de flecha"/>
          <p:cNvCxnSpPr/>
          <p:nvPr/>
        </p:nvCxnSpPr>
        <p:spPr>
          <a:xfrm rot="5400000" flipH="1" flipV="1">
            <a:off x="7108843" y="4964123"/>
            <a:ext cx="1214446" cy="1588"/>
          </a:xfrm>
          <a:prstGeom prst="straightConnector1">
            <a:avLst/>
          </a:prstGeom>
          <a:ln w="889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9762470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3000" b="-33000"/>
          </a:stretch>
        </a:blipFill>
        <a:effectLst/>
      </p:bgPr>
    </p:bg>
    <p:spTree>
      <p:nvGrpSpPr>
        <p:cNvPr id="1" name=""/>
        <p:cNvGrpSpPr/>
        <p:nvPr/>
      </p:nvGrpSpPr>
      <p:grpSpPr>
        <a:xfrm>
          <a:off x="0" y="0"/>
          <a:ext cx="0" cy="0"/>
          <a:chOff x="0" y="0"/>
          <a:chExt cx="0" cy="0"/>
        </a:xfrm>
      </p:grpSpPr>
      <p:sp>
        <p:nvSpPr>
          <p:cNvPr id="4" name="3 Rectángulo"/>
          <p:cNvSpPr/>
          <p:nvPr/>
        </p:nvSpPr>
        <p:spPr>
          <a:xfrm>
            <a:off x="0" y="1844824"/>
            <a:ext cx="9144000" cy="2862322"/>
          </a:xfrm>
          <a:prstGeom prst="rect">
            <a:avLst/>
          </a:prstGeom>
        </p:spPr>
        <p:txBody>
          <a:bodyPr wrap="square">
            <a:spAutoFit/>
          </a:bodyPr>
          <a:lstStyle/>
          <a:p>
            <a:pPr algn="ctr"/>
            <a:r>
              <a:rPr lang="es-AR" sz="6000" dirty="0" smtClean="0">
                <a:latin typeface="Forte" pitchFamily="66" charset="0"/>
              </a:rPr>
              <a:t>Edad cronológica </a:t>
            </a:r>
          </a:p>
          <a:p>
            <a:pPr algn="ctr"/>
            <a:r>
              <a:rPr lang="es-AR" sz="6000" dirty="0" smtClean="0">
                <a:latin typeface="Forte" pitchFamily="66" charset="0"/>
              </a:rPr>
              <a:t>Vs</a:t>
            </a:r>
          </a:p>
          <a:p>
            <a:pPr algn="ctr"/>
            <a:r>
              <a:rPr lang="es-AR" sz="6000" dirty="0" smtClean="0">
                <a:latin typeface="Forte" pitchFamily="66" charset="0"/>
              </a:rPr>
              <a:t>Edad biológica</a:t>
            </a:r>
            <a:endParaRPr lang="es-ES" sz="6000" dirty="0">
              <a:latin typeface="Forte" pitchFamily="66" charset="0"/>
            </a:endParaRPr>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0909408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3 Rectángulo"/>
          <p:cNvSpPr/>
          <p:nvPr/>
        </p:nvSpPr>
        <p:spPr>
          <a:xfrm>
            <a:off x="0" y="1700808"/>
            <a:ext cx="9144000" cy="3139321"/>
          </a:xfrm>
          <a:prstGeom prst="rect">
            <a:avLst/>
          </a:prstGeom>
        </p:spPr>
        <p:txBody>
          <a:bodyPr wrap="square">
            <a:spAutoFit/>
          </a:bodyPr>
          <a:lstStyle/>
          <a:p>
            <a:pPr algn="ctr"/>
            <a:r>
              <a:rPr lang="es-AR" sz="6600" dirty="0" smtClean="0"/>
              <a:t>La Edad </a:t>
            </a:r>
            <a:r>
              <a:rPr lang="es-AR" sz="6600" dirty="0"/>
              <a:t>B</a:t>
            </a:r>
            <a:r>
              <a:rPr lang="es-AR" sz="6600" dirty="0" smtClean="0"/>
              <a:t>iológica viene marcada por el Envejecimiento</a:t>
            </a:r>
            <a:endParaRPr lang="es-ES" sz="6600"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4143758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3 CuadroTexto"/>
          <p:cNvSpPr txBox="1"/>
          <p:nvPr/>
        </p:nvSpPr>
        <p:spPr>
          <a:xfrm>
            <a:off x="0" y="2500306"/>
            <a:ext cx="9144000" cy="1184940"/>
          </a:xfrm>
          <a:prstGeom prst="rect">
            <a:avLst/>
          </a:prstGeom>
          <a:noFill/>
        </p:spPr>
        <p:txBody>
          <a:bodyPr wrap="square" rtlCol="0">
            <a:spAutoFit/>
          </a:bodyPr>
          <a:lstStyle/>
          <a:p>
            <a:pPr algn="ctr"/>
            <a:r>
              <a:rPr lang="es-ES_tradnl" sz="7100" dirty="0" smtClean="0"/>
              <a:t>¿POR QUÉ DORMIMOS?</a:t>
            </a:r>
            <a:endParaRPr lang="es-ES_tradnl" sz="7100"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9383405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20000"/>
                <a:lumOff val="80000"/>
              </a:schemeClr>
            </a:gs>
            <a:gs pos="50000">
              <a:schemeClr val="accent4">
                <a:lumMod val="40000"/>
                <a:lumOff val="60000"/>
              </a:schemeClr>
            </a:gs>
            <a:gs pos="100000">
              <a:schemeClr val="accent4">
                <a:lumMod val="60000"/>
                <a:lumOff val="40000"/>
              </a:schemeClr>
            </a:gs>
          </a:gsLst>
          <a:lin ang="5400000" scaled="0"/>
        </a:gradFill>
        <a:effectLst/>
      </p:bgPr>
    </p:bg>
    <p:spTree>
      <p:nvGrpSpPr>
        <p:cNvPr id="1" name=""/>
        <p:cNvGrpSpPr/>
        <p:nvPr/>
      </p:nvGrpSpPr>
      <p:grpSpPr>
        <a:xfrm>
          <a:off x="0" y="0"/>
          <a:ext cx="0" cy="0"/>
          <a:chOff x="0" y="0"/>
          <a:chExt cx="0" cy="0"/>
        </a:xfrm>
      </p:grpSpPr>
      <p:sp>
        <p:nvSpPr>
          <p:cNvPr id="4" name="3 CuadroTexto"/>
          <p:cNvSpPr txBox="1"/>
          <p:nvPr/>
        </p:nvSpPr>
        <p:spPr>
          <a:xfrm>
            <a:off x="214282" y="1357298"/>
            <a:ext cx="8643966" cy="5170646"/>
          </a:xfrm>
          <a:prstGeom prst="rect">
            <a:avLst/>
          </a:prstGeom>
          <a:noFill/>
        </p:spPr>
        <p:txBody>
          <a:bodyPr wrap="square" rtlCol="0">
            <a:spAutoFit/>
          </a:bodyPr>
          <a:lstStyle/>
          <a:p>
            <a:pPr algn="ctr"/>
            <a:r>
              <a:rPr lang="es-ES_tradnl" sz="2700" b="1" i="1" dirty="0" smtClean="0"/>
              <a:t>“…En relación con el sueño, el paciente debe estar despierto durante el día y dormir durante la noche. Si esta regla es rota, tendrá pocas consecuencias siempre que se duerma en la mañana y durante un tercio del día. El sueño luego de ese horario es poco favorable. Pero lo peor es no tener sueño ni en el día ni en la noche. Por lo que se concluye que la falta de sueño produce tristeza y dolor, con peligro de delirio…”</a:t>
            </a:r>
          </a:p>
          <a:p>
            <a:pPr algn="ctr"/>
            <a:endParaRPr lang="es-ES_tradnl" b="1" i="1" dirty="0" smtClean="0"/>
          </a:p>
          <a:p>
            <a:pPr algn="r"/>
            <a:endParaRPr lang="es-ES_tradnl" sz="1500" b="1" i="1" u="sng" dirty="0" smtClean="0"/>
          </a:p>
          <a:p>
            <a:pPr algn="r"/>
            <a:endParaRPr lang="es-ES_tradnl" sz="1500" b="1" i="1" u="sng" dirty="0" smtClean="0"/>
          </a:p>
          <a:p>
            <a:pPr algn="r"/>
            <a:r>
              <a:rPr lang="es-ES_tradnl" sz="1500" b="1" i="1" u="sng" dirty="0" smtClean="0"/>
              <a:t>Hipócrates </a:t>
            </a:r>
            <a:r>
              <a:rPr lang="es-ES_tradnl" sz="1600" b="1" i="1" u="sng" dirty="0" smtClean="0"/>
              <a:t>Libro de Pronósticos 400 AC</a:t>
            </a:r>
            <a:endParaRPr lang="es-ES_tradnl" sz="1600" i="1" u="sng" dirty="0" smtClean="0"/>
          </a:p>
          <a:p>
            <a:pPr algn="r"/>
            <a:endParaRPr lang="es-ES_tradnl" sz="1500" b="1" i="1" u="sng" dirty="0" smtClean="0"/>
          </a:p>
          <a:p>
            <a:endParaRPr lang="es-ES_tradnl" dirty="0" smtClean="0"/>
          </a:p>
          <a:p>
            <a:endParaRPr lang="es-ES_tradnl"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2068296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Administrador\Escritorio\PSG E HIPNOGR.gif"/>
          <p:cNvPicPr>
            <a:picLocks noChangeAspect="1" noChangeArrowheads="1"/>
          </p:cNvPicPr>
          <p:nvPr/>
        </p:nvPicPr>
        <p:blipFill>
          <a:blip r:embed="rId2"/>
          <a:srcRect/>
          <a:stretch>
            <a:fillRect/>
          </a:stretch>
        </p:blipFill>
        <p:spPr bwMode="auto">
          <a:xfrm>
            <a:off x="571472" y="1928802"/>
            <a:ext cx="7930179" cy="4067195"/>
          </a:xfrm>
          <a:prstGeom prst="rect">
            <a:avLst/>
          </a:prstGeom>
          <a:noFill/>
        </p:spPr>
      </p:pic>
      <p:sp>
        <p:nvSpPr>
          <p:cNvPr id="5" name="4 CuadroTexto"/>
          <p:cNvSpPr txBox="1"/>
          <p:nvPr/>
        </p:nvSpPr>
        <p:spPr>
          <a:xfrm>
            <a:off x="642910" y="571480"/>
            <a:ext cx="7715304" cy="553998"/>
          </a:xfrm>
          <a:prstGeom prst="rect">
            <a:avLst/>
          </a:prstGeom>
          <a:noFill/>
        </p:spPr>
        <p:txBody>
          <a:bodyPr wrap="square" rtlCol="0">
            <a:spAutoFit/>
          </a:bodyPr>
          <a:lstStyle/>
          <a:p>
            <a:pPr algn="ctr"/>
            <a:r>
              <a:rPr lang="es-ES_tradnl" sz="3000" b="1" i="1" dirty="0" smtClean="0"/>
              <a:t>HIPNOGRAMA</a:t>
            </a:r>
            <a:endParaRPr lang="es-ES_tradnl" sz="3000" b="1" i="1"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8131529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5139349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pic>
        <p:nvPicPr>
          <p:cNvPr id="6" name="5 Imagen" descr="Untitled-5553.png"/>
          <p:cNvPicPr>
            <a:picLocks noChangeAspect="1"/>
          </p:cNvPicPr>
          <p:nvPr/>
        </p:nvPicPr>
        <p:blipFill>
          <a:blip r:embed="rId2"/>
          <a:stretch>
            <a:fillRect/>
          </a:stretch>
        </p:blipFill>
        <p:spPr>
          <a:xfrm>
            <a:off x="0" y="291830"/>
            <a:ext cx="9144000" cy="6274340"/>
          </a:xfrm>
          <a:prstGeom prst="rect">
            <a:avLst/>
          </a:prstGeom>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8708838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4479634" y="3244334"/>
            <a:ext cx="184731" cy="369332"/>
          </a:xfrm>
          <a:prstGeom prst="rect">
            <a:avLst/>
          </a:prstGeom>
        </p:spPr>
        <p:txBody>
          <a:bodyPr wrap="none">
            <a:spAutoFit/>
          </a:bodyPr>
          <a:lstStyle/>
          <a:p>
            <a:r>
              <a:rPr lang="es-AR" dirty="0"/>
              <a:t>﻿</a:t>
            </a:r>
          </a:p>
        </p:txBody>
      </p:sp>
      <p:sp>
        <p:nvSpPr>
          <p:cNvPr id="8" name="7 Título"/>
          <p:cNvSpPr>
            <a:spLocks noGrp="1"/>
          </p:cNvSpPr>
          <p:nvPr>
            <p:ph type="title"/>
          </p:nvPr>
        </p:nvSpPr>
        <p:spPr>
          <a:xfrm>
            <a:off x="0" y="0"/>
            <a:ext cx="9144000" cy="1556792"/>
          </a:xfrm>
        </p:spPr>
        <p:style>
          <a:lnRef idx="1">
            <a:schemeClr val="accent1"/>
          </a:lnRef>
          <a:fillRef idx="3">
            <a:schemeClr val="accent1"/>
          </a:fillRef>
          <a:effectRef idx="2">
            <a:schemeClr val="accent1"/>
          </a:effectRef>
          <a:fontRef idx="minor">
            <a:schemeClr val="lt1"/>
          </a:fontRef>
        </p:style>
        <p:txBody>
          <a:bodyPr>
            <a:normAutofit/>
          </a:bodyPr>
          <a:lstStyle/>
          <a:p>
            <a:r>
              <a:rPr lang="es-AR" dirty="0" smtClean="0"/>
              <a:t>Vigilia</a:t>
            </a:r>
            <a:br>
              <a:rPr lang="es-AR" dirty="0" smtClean="0"/>
            </a:br>
            <a:r>
              <a:rPr lang="es-AR" dirty="0" smtClean="0"/>
              <a:t>«Encéfalo activo en Cuerpo activo»</a:t>
            </a:r>
            <a:endParaRPr lang="es-AR" dirty="0"/>
          </a:p>
        </p:txBody>
      </p:sp>
      <p:sp>
        <p:nvSpPr>
          <p:cNvPr id="9" name="8 Marcador de contenido"/>
          <p:cNvSpPr>
            <a:spLocks noGrp="1"/>
          </p:cNvSpPr>
          <p:nvPr>
            <p:ph idx="1"/>
          </p:nvPr>
        </p:nvSpPr>
        <p:spPr>
          <a:xfrm>
            <a:off x="0" y="1628799"/>
            <a:ext cx="9144000" cy="5221943"/>
          </a:xfrm>
        </p:spPr>
        <p:style>
          <a:lnRef idx="1">
            <a:schemeClr val="accent1"/>
          </a:lnRef>
          <a:fillRef idx="3">
            <a:schemeClr val="accent1"/>
          </a:fillRef>
          <a:effectRef idx="2">
            <a:schemeClr val="accent1"/>
          </a:effectRef>
          <a:fontRef idx="minor">
            <a:schemeClr val="lt1"/>
          </a:fontRef>
        </p:style>
        <p:txBody>
          <a:bodyPr>
            <a:normAutofit/>
          </a:bodyPr>
          <a:lstStyle/>
          <a:p>
            <a:r>
              <a:rPr lang="es-AR" dirty="0" smtClean="0"/>
              <a:t>75 años: 56 años de vigilia</a:t>
            </a:r>
          </a:p>
          <a:p>
            <a:r>
              <a:rPr lang="es-AR" dirty="0" smtClean="0"/>
              <a:t>«Microclima neuroquímico»: mecanismos de alerta(NA,Ach,5HT,His,Orexina)</a:t>
            </a:r>
          </a:p>
          <a:p>
            <a:r>
              <a:rPr lang="es-AR" dirty="0" smtClean="0"/>
              <a:t>Aferencias activas. </a:t>
            </a:r>
            <a:r>
              <a:rPr lang="es-AR" dirty="0" err="1" smtClean="0"/>
              <a:t>Eferencias</a:t>
            </a:r>
            <a:r>
              <a:rPr lang="es-AR" dirty="0" smtClean="0"/>
              <a:t> activas</a:t>
            </a:r>
          </a:p>
          <a:p>
            <a:r>
              <a:rPr lang="es-AR" dirty="0" smtClean="0"/>
              <a:t>Contenido de la conciencia: atención, memoria, pensamiento lógico</a:t>
            </a:r>
          </a:p>
          <a:p>
            <a:r>
              <a:rPr lang="es-AR" dirty="0" smtClean="0"/>
              <a:t>Percepción: generada externamente</a:t>
            </a:r>
          </a:p>
          <a:p>
            <a:r>
              <a:rPr lang="es-AR" dirty="0" smtClean="0"/>
              <a:t>Predominio de actividad simpática en órganos y sistemas, </a:t>
            </a:r>
            <a:r>
              <a:rPr lang="es-AR" dirty="0" err="1" smtClean="0"/>
              <a:t>ej</a:t>
            </a:r>
            <a:r>
              <a:rPr lang="es-AR" dirty="0" smtClean="0"/>
              <a:t>: respuestas Th2 (humoral)</a:t>
            </a:r>
          </a:p>
          <a:p>
            <a:endParaRPr lang="es-AR" dirty="0" smtClean="0"/>
          </a:p>
          <a:p>
            <a:endParaRPr lang="es-AR"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9025228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9029"/>
            <a:ext cx="9144000" cy="1599771"/>
          </a:xfrm>
        </p:spPr>
        <p:style>
          <a:lnRef idx="1">
            <a:schemeClr val="accent1"/>
          </a:lnRef>
          <a:fillRef idx="3">
            <a:schemeClr val="accent1"/>
          </a:fillRef>
          <a:effectRef idx="2">
            <a:schemeClr val="accent1"/>
          </a:effectRef>
          <a:fontRef idx="minor">
            <a:schemeClr val="lt1"/>
          </a:fontRef>
        </p:style>
        <p:txBody>
          <a:bodyPr>
            <a:normAutofit/>
          </a:bodyPr>
          <a:lstStyle/>
          <a:p>
            <a:r>
              <a:rPr lang="es-AR" dirty="0" smtClean="0"/>
              <a:t>Sueño lento</a:t>
            </a:r>
            <a:br>
              <a:rPr lang="es-AR" dirty="0" smtClean="0"/>
            </a:br>
            <a:r>
              <a:rPr lang="es-AR" dirty="0" smtClean="0"/>
              <a:t>«Encéfalo inactivo en Cuerpo activo»</a:t>
            </a:r>
            <a:endParaRPr lang="es-AR" dirty="0"/>
          </a:p>
        </p:txBody>
      </p:sp>
      <p:sp>
        <p:nvSpPr>
          <p:cNvPr id="3" name="2 Marcador de contenido"/>
          <p:cNvSpPr>
            <a:spLocks noGrp="1"/>
          </p:cNvSpPr>
          <p:nvPr>
            <p:ph idx="1"/>
          </p:nvPr>
        </p:nvSpPr>
        <p:spPr>
          <a:xfrm>
            <a:off x="0" y="1700808"/>
            <a:ext cx="9144000" cy="5157192"/>
          </a:xfrm>
        </p:spPr>
        <p:style>
          <a:lnRef idx="1">
            <a:schemeClr val="accent1"/>
          </a:lnRef>
          <a:fillRef idx="3">
            <a:schemeClr val="accent1"/>
          </a:fillRef>
          <a:effectRef idx="2">
            <a:schemeClr val="accent1"/>
          </a:effectRef>
          <a:fontRef idx="minor">
            <a:schemeClr val="lt1"/>
          </a:fontRef>
        </p:style>
        <p:txBody>
          <a:bodyPr>
            <a:normAutofit/>
          </a:bodyPr>
          <a:lstStyle/>
          <a:p>
            <a:r>
              <a:rPr lang="es-AR" sz="2400" dirty="0" smtClean="0"/>
              <a:t>75 años: 15 años de sueño lento</a:t>
            </a:r>
          </a:p>
          <a:p>
            <a:r>
              <a:rPr lang="es-AR" sz="2400" dirty="0" smtClean="0"/>
              <a:t>Microclima neuroquímico: disminución de la actividad </a:t>
            </a:r>
            <a:r>
              <a:rPr lang="es-AR" sz="2400" dirty="0" err="1" smtClean="0"/>
              <a:t>aminérgica</a:t>
            </a:r>
            <a:r>
              <a:rPr lang="es-AR" sz="2400" dirty="0" smtClean="0"/>
              <a:t> del TC</a:t>
            </a:r>
          </a:p>
          <a:p>
            <a:r>
              <a:rPr lang="es-AR" sz="2400" dirty="0" smtClean="0"/>
              <a:t>Aferencias: muy disminuidas. </a:t>
            </a:r>
            <a:r>
              <a:rPr lang="es-AR" sz="2400" dirty="0" err="1" smtClean="0"/>
              <a:t>Eferencias</a:t>
            </a:r>
            <a:r>
              <a:rPr lang="es-AR" sz="2400" dirty="0" smtClean="0"/>
              <a:t>: Actividad muscular disminuida.</a:t>
            </a:r>
          </a:p>
          <a:p>
            <a:r>
              <a:rPr lang="es-AR" sz="2400" dirty="0" smtClean="0"/>
              <a:t>Contenido de conciencia: desconexión, amnesia.</a:t>
            </a:r>
          </a:p>
          <a:p>
            <a:r>
              <a:rPr lang="es-AR" sz="2400" dirty="0" smtClean="0"/>
              <a:t>Percepción: ausente en sueño profundo. </a:t>
            </a:r>
          </a:p>
          <a:p>
            <a:r>
              <a:rPr lang="es-AR" sz="2400" dirty="0" smtClean="0"/>
              <a:t>Cae 25% del flujo sanguíneo cerebral </a:t>
            </a:r>
          </a:p>
          <a:p>
            <a:r>
              <a:rPr lang="es-AR" sz="2400" dirty="0" smtClean="0"/>
              <a:t>Síntesis de </a:t>
            </a:r>
            <a:r>
              <a:rPr lang="es-AR" sz="2400" dirty="0" err="1" smtClean="0"/>
              <a:t>neurotrofinas</a:t>
            </a:r>
            <a:endParaRPr lang="es-AR" sz="2400" dirty="0" smtClean="0"/>
          </a:p>
          <a:p>
            <a:r>
              <a:rPr lang="es-AR" sz="2400" dirty="0" smtClean="0"/>
              <a:t>Hiperfunción parasimpática en órganos y sistemas.</a:t>
            </a:r>
          </a:p>
          <a:p>
            <a:r>
              <a:rPr lang="es-AR" sz="2400" dirty="0" smtClean="0"/>
              <a:t>Secreción de GH</a:t>
            </a:r>
          </a:p>
          <a:p>
            <a:r>
              <a:rPr lang="es-AR" sz="2400" dirty="0" smtClean="0"/>
              <a:t>Respuestas TH1 (celular)</a:t>
            </a:r>
          </a:p>
          <a:p>
            <a:endParaRPr lang="es-AR" dirty="0"/>
          </a:p>
        </p:txBody>
      </p:sp>
      <p:sp>
        <p:nvSpPr>
          <p:cNvPr id="4" name="3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6261414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9144000" cy="1556792"/>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p:spPr>
        <p:txBody>
          <a:bodyPr>
            <a:normAutofit/>
          </a:bodyPr>
          <a:lstStyle/>
          <a:p>
            <a:r>
              <a:rPr lang="es-AR" dirty="0" smtClean="0">
                <a:solidFill>
                  <a:schemeClr val="bg1"/>
                </a:solidFill>
              </a:rPr>
              <a:t>Sueño REM</a:t>
            </a:r>
            <a:br>
              <a:rPr lang="es-AR" dirty="0" smtClean="0">
                <a:solidFill>
                  <a:schemeClr val="bg1"/>
                </a:solidFill>
              </a:rPr>
            </a:br>
            <a:r>
              <a:rPr lang="es-AR" dirty="0" smtClean="0">
                <a:solidFill>
                  <a:schemeClr val="bg1"/>
                </a:solidFill>
              </a:rPr>
              <a:t>«Encéfalo Activo en cuerpo Inactivo»</a:t>
            </a:r>
            <a:endParaRPr lang="es-AR" dirty="0">
              <a:solidFill>
                <a:schemeClr val="bg1"/>
              </a:solidFill>
            </a:endParaRPr>
          </a:p>
        </p:txBody>
      </p:sp>
      <p:sp>
        <p:nvSpPr>
          <p:cNvPr id="3" name="2 Marcador de contenido"/>
          <p:cNvSpPr>
            <a:spLocks noGrp="1"/>
          </p:cNvSpPr>
          <p:nvPr>
            <p:ph idx="1"/>
          </p:nvPr>
        </p:nvSpPr>
        <p:spPr>
          <a:xfrm>
            <a:off x="0" y="1596571"/>
            <a:ext cx="9144000" cy="5235600"/>
          </a:xfrm>
        </p:spPr>
        <p:style>
          <a:lnRef idx="0">
            <a:schemeClr val="accent1"/>
          </a:lnRef>
          <a:fillRef idx="3">
            <a:schemeClr val="accent1"/>
          </a:fillRef>
          <a:effectRef idx="3">
            <a:schemeClr val="accent1"/>
          </a:effectRef>
          <a:fontRef idx="minor">
            <a:schemeClr val="lt1"/>
          </a:fontRef>
        </p:style>
        <p:txBody>
          <a:bodyPr>
            <a:normAutofit lnSpcReduction="10000"/>
          </a:bodyPr>
          <a:lstStyle/>
          <a:p>
            <a:r>
              <a:rPr lang="es-AR" sz="2800" dirty="0" smtClean="0"/>
              <a:t>75 años: 5 años de sueño REM</a:t>
            </a:r>
          </a:p>
          <a:p>
            <a:r>
              <a:rPr lang="es-AR" sz="2800" dirty="0" smtClean="0"/>
              <a:t>Microclima Neuroquímico: Predominio colinérgico</a:t>
            </a:r>
          </a:p>
          <a:p>
            <a:r>
              <a:rPr lang="es-AR" sz="2800" dirty="0" smtClean="0"/>
              <a:t>Aferencias: activas, procesa señales internas. </a:t>
            </a:r>
            <a:r>
              <a:rPr lang="es-AR" sz="2800" dirty="0" err="1" smtClean="0"/>
              <a:t>Eferencias</a:t>
            </a:r>
            <a:r>
              <a:rPr lang="es-AR" sz="2800" dirty="0" smtClean="0"/>
              <a:t>: Parálisis muscular esquelética</a:t>
            </a:r>
          </a:p>
          <a:p>
            <a:r>
              <a:rPr lang="es-AR" sz="2800" dirty="0" smtClean="0"/>
              <a:t>Contenido de conciencia: Generados internamente, activación límbica onírica vívida, pensamiento ilógico.</a:t>
            </a:r>
          </a:p>
          <a:p>
            <a:r>
              <a:rPr lang="es-AR" sz="2800" dirty="0" smtClean="0"/>
              <a:t>Estado cerebral altamente activado. Flujo sanguíneo como en la vigilia.</a:t>
            </a:r>
          </a:p>
          <a:p>
            <a:r>
              <a:rPr lang="es-AR" sz="2800" dirty="0" smtClean="0"/>
              <a:t>Desconexión generalizada de servomecanismos autonómicos.</a:t>
            </a:r>
          </a:p>
          <a:p>
            <a:r>
              <a:rPr lang="es-AR" sz="2800" dirty="0" smtClean="0"/>
              <a:t>Fisiología anti-homeostática.</a:t>
            </a:r>
          </a:p>
          <a:p>
            <a:endParaRPr lang="es-AR" dirty="0"/>
          </a:p>
        </p:txBody>
      </p:sp>
      <p:sp>
        <p:nvSpPr>
          <p:cNvPr id="4" name="3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818293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2844" y="142852"/>
            <a:ext cx="9001156" cy="6715148"/>
          </a:xfrm>
          <a:noFill/>
        </p:spPr>
        <p:txBody>
          <a:bodyPr>
            <a:normAutofit fontScale="92500" lnSpcReduction="10000"/>
          </a:bodyPr>
          <a:lstStyle/>
          <a:p>
            <a:pPr algn="ctr">
              <a:buNone/>
            </a:pPr>
            <a:r>
              <a:rPr lang="es-ES_tradnl" b="1" dirty="0" smtClean="0">
                <a:solidFill>
                  <a:srgbClr val="0000FF"/>
                </a:solidFill>
              </a:rPr>
              <a:t>DORMIMOS POR 3 MECANISMOS</a:t>
            </a:r>
          </a:p>
          <a:p>
            <a:pPr marL="514350" indent="-514350"/>
            <a:r>
              <a:rPr lang="es-ES_tradnl" b="1" dirty="0" smtClean="0">
                <a:solidFill>
                  <a:srgbClr val="FF0000"/>
                </a:solidFill>
              </a:rPr>
              <a:t>Proceso homeostático activado – </a:t>
            </a:r>
            <a:r>
              <a:rPr lang="es-ES_tradnl" sz="4000" b="1" dirty="0" smtClean="0">
                <a:solidFill>
                  <a:srgbClr val="FF0000"/>
                </a:solidFill>
              </a:rPr>
              <a:t>SUEÑO S</a:t>
            </a:r>
          </a:p>
          <a:p>
            <a:pPr marL="536575" indent="-274638">
              <a:buFont typeface="Wingdings" pitchFamily="2" charset="2"/>
              <a:buChar char="ü"/>
            </a:pPr>
            <a:r>
              <a:rPr lang="es-ES_tradnl" sz="2700" b="1" dirty="0" smtClean="0">
                <a:solidFill>
                  <a:schemeClr val="bg1"/>
                </a:solidFill>
              </a:rPr>
              <a:t>Acumulación de adenosina en el hipotálamo rostral, activa el área VLPO.</a:t>
            </a:r>
          </a:p>
          <a:p>
            <a:pPr marL="536575" indent="-274638">
              <a:buFont typeface="Wingdings" pitchFamily="2" charset="2"/>
              <a:buChar char="ü"/>
            </a:pPr>
            <a:r>
              <a:rPr lang="es-ES_tradnl" sz="2700" b="1" dirty="0" smtClean="0">
                <a:solidFill>
                  <a:schemeClr val="bg1"/>
                </a:solidFill>
              </a:rPr>
              <a:t>Aumenta por la deprivación del sueño</a:t>
            </a:r>
          </a:p>
          <a:p>
            <a:pPr marL="536575" indent="-536575"/>
            <a:r>
              <a:rPr lang="es-ES_tradnl" b="1" dirty="0" smtClean="0">
                <a:solidFill>
                  <a:srgbClr val="FF0000"/>
                </a:solidFill>
              </a:rPr>
              <a:t>Proceso circadiano predictivo </a:t>
            </a:r>
            <a:r>
              <a:rPr lang="es-ES_tradnl" sz="2700" b="1" dirty="0" smtClean="0">
                <a:solidFill>
                  <a:srgbClr val="FF0000"/>
                </a:solidFill>
              </a:rPr>
              <a:t>– </a:t>
            </a:r>
            <a:r>
              <a:rPr lang="es-ES_tradnl" sz="4000" b="1" dirty="0" smtClean="0">
                <a:solidFill>
                  <a:srgbClr val="FF0000"/>
                </a:solidFill>
              </a:rPr>
              <a:t>SUEÑO C</a:t>
            </a:r>
          </a:p>
          <a:p>
            <a:pPr marL="536575" indent="-274638">
              <a:buFont typeface="Wingdings" pitchFamily="2" charset="2"/>
              <a:buChar char="ü"/>
            </a:pPr>
            <a:r>
              <a:rPr lang="es-ES_tradnl" sz="2700" b="1" dirty="0" smtClean="0">
                <a:solidFill>
                  <a:schemeClr val="bg1"/>
                </a:solidFill>
              </a:rPr>
              <a:t>Depende del NSQ (</a:t>
            </a:r>
            <a:r>
              <a:rPr lang="es-ES_tradnl" sz="2700" b="1" dirty="0" smtClean="0"/>
              <a:t>mecanismos gabaérgicos estimulados por la Melatonina</a:t>
            </a:r>
            <a:r>
              <a:rPr lang="es-ES_tradnl" sz="2700" b="1" dirty="0" smtClean="0">
                <a:solidFill>
                  <a:schemeClr val="bg1"/>
                </a:solidFill>
              </a:rPr>
              <a:t>)</a:t>
            </a:r>
          </a:p>
          <a:p>
            <a:pPr marL="536575" indent="-274638">
              <a:buFont typeface="Wingdings" pitchFamily="2" charset="2"/>
              <a:buChar char="ü"/>
            </a:pPr>
            <a:r>
              <a:rPr lang="es-ES_tradnl" sz="2700" b="1" dirty="0" smtClean="0">
                <a:solidFill>
                  <a:schemeClr val="bg1"/>
                </a:solidFill>
              </a:rPr>
              <a:t>Ligado al     o      de Tº al </a:t>
            </a:r>
            <a:r>
              <a:rPr lang="es-ES_tradnl" sz="2700" b="1" dirty="0" smtClean="0"/>
              <a:t>inicio o fin del sueño respectivamente</a:t>
            </a:r>
          </a:p>
          <a:p>
            <a:pPr marL="536575" indent="-536575"/>
            <a:r>
              <a:rPr lang="es-ES_tradnl" b="1" dirty="0" smtClean="0">
                <a:solidFill>
                  <a:srgbClr val="FF0000"/>
                </a:solidFill>
              </a:rPr>
              <a:t>Proceso ultradiano</a:t>
            </a:r>
          </a:p>
          <a:p>
            <a:pPr marL="536575" indent="-274638">
              <a:buFont typeface="Wingdings" pitchFamily="2" charset="2"/>
              <a:buChar char="ü"/>
            </a:pPr>
            <a:r>
              <a:rPr lang="es-ES_tradnl" sz="2900" b="1" dirty="0" smtClean="0">
                <a:solidFill>
                  <a:schemeClr val="bg1"/>
                </a:solidFill>
              </a:rPr>
              <a:t>Depende de la interacción entre neuronas aminérgicas y colinérgicas mesopontinas</a:t>
            </a:r>
          </a:p>
          <a:p>
            <a:pPr marL="536575" indent="-274638">
              <a:buFont typeface="Wingdings" pitchFamily="2" charset="2"/>
              <a:buChar char="ü"/>
            </a:pPr>
            <a:r>
              <a:rPr lang="es-ES_tradnl" sz="2700" b="1" dirty="0" smtClean="0">
                <a:solidFill>
                  <a:schemeClr val="bg1"/>
                </a:solidFill>
              </a:rPr>
              <a:t>Cada 90 – 120 minutos en sueño NREM – REM</a:t>
            </a:r>
          </a:p>
          <a:p>
            <a:pPr marL="536575" indent="-274638">
              <a:buFont typeface="Wingdings" pitchFamily="2" charset="2"/>
              <a:buChar char="ü"/>
            </a:pPr>
            <a:r>
              <a:rPr lang="es-ES_tradnl" sz="2700" b="1" dirty="0" smtClean="0">
                <a:solidFill>
                  <a:schemeClr val="bg1"/>
                </a:solidFill>
              </a:rPr>
              <a:t>Cada 90 – 120 minutos en vigilia (atención)</a:t>
            </a:r>
          </a:p>
          <a:p>
            <a:pPr marL="514350" indent="-514350">
              <a:buNone/>
            </a:pPr>
            <a:endParaRPr lang="es-ES_tradnl" sz="2700" b="1" dirty="0"/>
          </a:p>
        </p:txBody>
      </p:sp>
      <p:cxnSp>
        <p:nvCxnSpPr>
          <p:cNvPr id="5" name="4 Conector recto de flecha"/>
          <p:cNvCxnSpPr/>
          <p:nvPr/>
        </p:nvCxnSpPr>
        <p:spPr>
          <a:xfrm rot="5400000" flipH="1" flipV="1">
            <a:off x="1858150" y="3999710"/>
            <a:ext cx="428628"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6 Conector recto de flecha"/>
          <p:cNvCxnSpPr/>
          <p:nvPr/>
        </p:nvCxnSpPr>
        <p:spPr>
          <a:xfrm rot="5400000">
            <a:off x="2429654" y="3999710"/>
            <a:ext cx="428628"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9790026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4" name="3 CuadroTexto"/>
          <p:cNvSpPr txBox="1"/>
          <p:nvPr/>
        </p:nvSpPr>
        <p:spPr>
          <a:xfrm>
            <a:off x="0" y="3071810"/>
            <a:ext cx="9144000" cy="861774"/>
          </a:xfrm>
          <a:prstGeom prst="rect">
            <a:avLst/>
          </a:prstGeom>
          <a:noFill/>
        </p:spPr>
        <p:txBody>
          <a:bodyPr wrap="square" rtlCol="0">
            <a:spAutoFit/>
          </a:bodyPr>
          <a:lstStyle/>
          <a:p>
            <a:pPr algn="ctr"/>
            <a:r>
              <a:rPr lang="es-ES_tradnl" sz="5000" dirty="0" smtClean="0">
                <a:solidFill>
                  <a:srgbClr val="0000FF"/>
                </a:solidFill>
              </a:rPr>
              <a:t>¿POR QUÉ SUEÑO REM Y NREM?</a:t>
            </a:r>
            <a:endParaRPr lang="es-ES_tradnl" sz="5000" dirty="0">
              <a:solidFill>
                <a:srgbClr val="0000FF"/>
              </a:solidFill>
            </a:endParaRPr>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5095839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2"/>
          <a:srcRect/>
          <a:stretch>
            <a:fillRect/>
          </a:stretch>
        </p:blipFill>
        <p:spPr bwMode="auto">
          <a:xfrm>
            <a:off x="1643042" y="-214338"/>
            <a:ext cx="7858180" cy="7358114"/>
          </a:xfrm>
          <a:prstGeom prst="rect">
            <a:avLst/>
          </a:prstGeom>
          <a:noFill/>
          <a:ln w="9525">
            <a:noFill/>
            <a:miter lim="800000"/>
            <a:headEnd/>
            <a:tailEnd/>
          </a:ln>
        </p:spPr>
      </p:pic>
      <p:sp>
        <p:nvSpPr>
          <p:cNvPr id="5" name="4 CuadroTexto"/>
          <p:cNvSpPr txBox="1"/>
          <p:nvPr/>
        </p:nvSpPr>
        <p:spPr>
          <a:xfrm>
            <a:off x="0" y="1785926"/>
            <a:ext cx="5286380" cy="2031325"/>
          </a:xfrm>
          <a:prstGeom prst="rect">
            <a:avLst/>
          </a:prstGeom>
          <a:noFill/>
        </p:spPr>
        <p:txBody>
          <a:bodyPr wrap="square" rtlCol="0">
            <a:spAutoFit/>
          </a:bodyPr>
          <a:lstStyle/>
          <a:p>
            <a:r>
              <a:rPr lang="es-ES_tradnl" b="1" dirty="0" smtClean="0">
                <a:latin typeface="Arial" pitchFamily="34" charset="0"/>
                <a:cs typeface="Arial" pitchFamily="34" charset="0"/>
              </a:rPr>
              <a:t>VIGILIA, SUEÑO REM</a:t>
            </a:r>
          </a:p>
          <a:p>
            <a:r>
              <a:rPr lang="es-ES_tradnl" dirty="0" smtClean="0">
                <a:latin typeface="Arial" pitchFamily="34" charset="0"/>
                <a:cs typeface="Arial" pitchFamily="34" charset="0"/>
              </a:rPr>
              <a:t>La puerta tálamocortical se</a:t>
            </a:r>
          </a:p>
          <a:p>
            <a:r>
              <a:rPr lang="es-ES_tradnl" dirty="0" smtClean="0">
                <a:latin typeface="Arial" pitchFamily="34" charset="0"/>
                <a:cs typeface="Arial" pitchFamily="34" charset="0"/>
              </a:rPr>
              <a:t>mantiene abierta por la acción</a:t>
            </a:r>
          </a:p>
          <a:p>
            <a:r>
              <a:rPr lang="es-ES_tradnl" dirty="0" smtClean="0">
                <a:latin typeface="Arial" pitchFamily="34" charset="0"/>
                <a:cs typeface="Arial" pitchFamily="34" charset="0"/>
              </a:rPr>
              <a:t>despolarizante de acetilcolina,</a:t>
            </a:r>
          </a:p>
          <a:p>
            <a:r>
              <a:rPr lang="es-ES_tradnl" dirty="0" smtClean="0">
                <a:latin typeface="Arial" pitchFamily="34" charset="0"/>
                <a:cs typeface="Arial" pitchFamily="34" charset="0"/>
              </a:rPr>
              <a:t>noradrenalina, histamina, serotonina</a:t>
            </a:r>
          </a:p>
          <a:p>
            <a:r>
              <a:rPr lang="es-ES_tradnl" dirty="0" smtClean="0">
                <a:latin typeface="Arial" pitchFamily="34" charset="0"/>
                <a:cs typeface="Arial" pitchFamily="34" charset="0"/>
              </a:rPr>
              <a:t>y glutamato.</a:t>
            </a:r>
          </a:p>
          <a:p>
            <a:endParaRPr lang="es-ES_tradnl"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3308903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Administrador\Escritorio\Dibujo.bmp"/>
          <p:cNvPicPr>
            <a:picLocks noChangeAspect="1" noChangeArrowheads="1"/>
          </p:cNvPicPr>
          <p:nvPr/>
        </p:nvPicPr>
        <p:blipFill>
          <a:blip r:embed="rId2"/>
          <a:srcRect/>
          <a:stretch>
            <a:fillRect/>
          </a:stretch>
        </p:blipFill>
        <p:spPr bwMode="auto">
          <a:xfrm>
            <a:off x="2722523" y="214290"/>
            <a:ext cx="6421477" cy="6151667"/>
          </a:xfrm>
          <a:prstGeom prst="rect">
            <a:avLst/>
          </a:prstGeom>
          <a:noFill/>
        </p:spPr>
      </p:pic>
      <p:sp>
        <p:nvSpPr>
          <p:cNvPr id="3077" name="Rectangle 5"/>
          <p:cNvSpPr>
            <a:spLocks noChangeArrowheads="1"/>
          </p:cNvSpPr>
          <p:nvPr/>
        </p:nvSpPr>
        <p:spPr bwMode="auto">
          <a:xfrm>
            <a:off x="0" y="2676218"/>
            <a:ext cx="91440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s-ES_tradnl" b="1" dirty="0" smtClean="0">
                <a:latin typeface="Arial" pitchFamily="34" charset="0"/>
                <a:ea typeface="Calibri" pitchFamily="34" charset="0"/>
                <a:cs typeface="Arial" pitchFamily="34" charset="0"/>
              </a:rPr>
              <a:t>SUEÑO LENTO                        </a:t>
            </a:r>
            <a:endParaRPr kumimoji="0" lang="es-ES_tradnl" b="1"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u="none" strike="noStrike" cap="none" normalizeH="0" baseline="0" dirty="0" smtClean="0">
                <a:ln>
                  <a:noFill/>
                </a:ln>
                <a:solidFill>
                  <a:schemeClr val="tx1"/>
                </a:solidFill>
                <a:effectLst/>
                <a:latin typeface="Arial" pitchFamily="34" charset="0"/>
                <a:ea typeface="Calibri" pitchFamily="34" charset="0"/>
                <a:cs typeface="Arial" pitchFamily="34" charset="0"/>
              </a:rPr>
              <a:t>La puerta tálamocortical se</a:t>
            </a:r>
            <a:endParaRPr kumimoji="0" lang="es-ES_tradnl"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u="none" strike="noStrike" cap="none" normalizeH="0" baseline="0" dirty="0" smtClean="0">
                <a:ln>
                  <a:noFill/>
                </a:ln>
                <a:solidFill>
                  <a:schemeClr val="tx1"/>
                </a:solidFill>
                <a:effectLst/>
                <a:latin typeface="Arial" pitchFamily="34" charset="0"/>
                <a:ea typeface="Calibri" pitchFamily="34" charset="0"/>
                <a:cs typeface="Arial" pitchFamily="34" charset="0"/>
              </a:rPr>
              <a:t>mantiene cerrada por la acción</a:t>
            </a:r>
            <a:endParaRPr kumimoji="0" lang="es-ES_tradnl"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u="none" strike="noStrike" cap="none" normalizeH="0" baseline="0" dirty="0" smtClean="0">
                <a:ln>
                  <a:noFill/>
                </a:ln>
                <a:solidFill>
                  <a:schemeClr val="tx1"/>
                </a:solidFill>
                <a:effectLst/>
                <a:latin typeface="Arial" pitchFamily="34" charset="0"/>
                <a:ea typeface="Calibri" pitchFamily="34" charset="0"/>
                <a:cs typeface="Arial" pitchFamily="34" charset="0"/>
              </a:rPr>
              <a:t>despolarizante  reducida de acetilcolina,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u="none" strike="noStrike" cap="none" normalizeH="0" baseline="0" dirty="0" smtClean="0">
                <a:ln>
                  <a:noFill/>
                </a:ln>
                <a:solidFill>
                  <a:schemeClr val="tx1"/>
                </a:solidFill>
                <a:effectLst/>
                <a:latin typeface="Arial" pitchFamily="34" charset="0"/>
                <a:ea typeface="Calibri" pitchFamily="34" charset="0"/>
                <a:cs typeface="Arial" pitchFamily="34" charset="0"/>
              </a:rPr>
              <a:t>noradrenalina, histamina, serotonina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u="none" strike="noStrike" cap="none" normalizeH="0" baseline="0" dirty="0" smtClean="0">
                <a:ln>
                  <a:noFill/>
                </a:ln>
                <a:solidFill>
                  <a:schemeClr val="tx1"/>
                </a:solidFill>
                <a:effectLst/>
                <a:latin typeface="Arial" pitchFamily="34" charset="0"/>
                <a:ea typeface="Calibri" pitchFamily="34" charset="0"/>
                <a:cs typeface="Arial" pitchFamily="34" charset="0"/>
              </a:rPr>
              <a:t>y glutamato</a:t>
            </a:r>
            <a:r>
              <a:rPr kumimoji="0" lang="es-ES_tradnl" u="none" strike="noStrike" cap="none" normalizeH="0" dirty="0" smtClean="0">
                <a:ln>
                  <a:noFill/>
                </a:ln>
                <a:solidFill>
                  <a:schemeClr val="tx1"/>
                </a:solidFill>
                <a:effectLst/>
                <a:latin typeface="Arial" pitchFamily="34" charset="0"/>
                <a:ea typeface="Calibri" pitchFamily="34" charset="0"/>
                <a:cs typeface="Arial" pitchFamily="34" charset="0"/>
              </a:rPr>
              <a:t>, y la activación gabaérgica</a:t>
            </a:r>
          </a:p>
          <a:p>
            <a:pPr marL="0" marR="0" lvl="0" indent="0" algn="l" defTabSz="914400" rtl="0" eaLnBrk="0" fontAlgn="base" latinLnBrk="0" hangingPunct="0">
              <a:lnSpc>
                <a:spcPct val="100000"/>
              </a:lnSpc>
              <a:spcBef>
                <a:spcPct val="0"/>
              </a:spcBef>
              <a:spcAft>
                <a:spcPct val="0"/>
              </a:spcAft>
              <a:buClrTx/>
              <a:buSzTx/>
              <a:buFontTx/>
              <a:buNone/>
              <a:tabLst/>
            </a:pPr>
            <a:r>
              <a:rPr lang="es-ES_tradnl" baseline="0" dirty="0" smtClean="0">
                <a:latin typeface="Arial" pitchFamily="34" charset="0"/>
                <a:cs typeface="Arial" pitchFamily="34" charset="0"/>
              </a:rPr>
              <a:t>Del</a:t>
            </a:r>
            <a:r>
              <a:rPr lang="es-ES_tradnl" dirty="0" smtClean="0">
                <a:latin typeface="Arial" pitchFamily="34" charset="0"/>
                <a:cs typeface="Arial" pitchFamily="34" charset="0"/>
              </a:rPr>
              <a:t> hipotálamo anterior.</a:t>
            </a:r>
            <a:endParaRPr kumimoji="0" lang="es-ES_tradnl" u="none" strike="noStrike" cap="none" normalizeH="0" baseline="0" dirty="0" smtClean="0">
              <a:ln>
                <a:noFill/>
              </a:ln>
              <a:solidFill>
                <a:schemeClr val="tx1"/>
              </a:solidFill>
              <a:effectLst/>
              <a:latin typeface="Arial" pitchFamily="34" charset="0"/>
              <a:cs typeface="Arial" pitchFamily="34" charset="0"/>
            </a:endParaRPr>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5477560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3 Elipse"/>
          <p:cNvSpPr/>
          <p:nvPr/>
        </p:nvSpPr>
        <p:spPr>
          <a:xfrm>
            <a:off x="2928926" y="2643182"/>
            <a:ext cx="3429024" cy="1214446"/>
          </a:xfrm>
          <a:prstGeom prst="ellipse">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t>CIRCUITOS TALAMO CORTICALES</a:t>
            </a:r>
            <a:endParaRPr lang="es-ES_tradnl" dirty="0"/>
          </a:p>
        </p:txBody>
      </p:sp>
      <p:sp>
        <p:nvSpPr>
          <p:cNvPr id="9" name="8 CuadroTexto"/>
          <p:cNvSpPr txBox="1"/>
          <p:nvPr/>
        </p:nvSpPr>
        <p:spPr>
          <a:xfrm>
            <a:off x="285720" y="214290"/>
            <a:ext cx="3571900" cy="553998"/>
          </a:xfrm>
          <a:prstGeom prst="rect">
            <a:avLst/>
          </a:prstGeom>
          <a:noFill/>
        </p:spPr>
        <p:txBody>
          <a:bodyPr wrap="square" rtlCol="0">
            <a:spAutoFit/>
          </a:bodyPr>
          <a:lstStyle/>
          <a:p>
            <a:r>
              <a:rPr lang="es-ES_tradnl" sz="3000" dirty="0" smtClean="0"/>
              <a:t>AFERENCIAS</a:t>
            </a:r>
            <a:endParaRPr lang="es-ES_tradnl" sz="3000" dirty="0"/>
          </a:p>
        </p:txBody>
      </p:sp>
      <p:cxnSp>
        <p:nvCxnSpPr>
          <p:cNvPr id="11" name="10 Conector recto de flecha"/>
          <p:cNvCxnSpPr/>
          <p:nvPr/>
        </p:nvCxnSpPr>
        <p:spPr>
          <a:xfrm rot="16200000" flipH="1">
            <a:off x="2750331" y="1821645"/>
            <a:ext cx="1214446" cy="57150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a:stCxn id="32" idx="6"/>
          </p:cNvCxnSpPr>
          <p:nvPr/>
        </p:nvCxnSpPr>
        <p:spPr>
          <a:xfrm>
            <a:off x="2643174" y="2500306"/>
            <a:ext cx="500066" cy="42862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a:stCxn id="33" idx="6"/>
            <a:endCxn id="4" idx="2"/>
          </p:cNvCxnSpPr>
          <p:nvPr/>
        </p:nvCxnSpPr>
        <p:spPr>
          <a:xfrm flipV="1">
            <a:off x="2143108" y="3250405"/>
            <a:ext cx="785818" cy="71438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p:nvPr/>
        </p:nvCxnSpPr>
        <p:spPr>
          <a:xfrm rot="5400000" flipH="1" flipV="1">
            <a:off x="2607455" y="4036223"/>
            <a:ext cx="1071570" cy="28575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8" name="27 Conector recto de flecha"/>
          <p:cNvCxnSpPr/>
          <p:nvPr/>
        </p:nvCxnSpPr>
        <p:spPr>
          <a:xfrm>
            <a:off x="6429388" y="3214686"/>
            <a:ext cx="571504" cy="158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30" name="29 CuadroTexto"/>
          <p:cNvSpPr txBox="1"/>
          <p:nvPr/>
        </p:nvSpPr>
        <p:spPr>
          <a:xfrm>
            <a:off x="6786578" y="231796"/>
            <a:ext cx="2214546" cy="553998"/>
          </a:xfrm>
          <a:prstGeom prst="rect">
            <a:avLst/>
          </a:prstGeom>
          <a:noFill/>
        </p:spPr>
        <p:txBody>
          <a:bodyPr wrap="square" rtlCol="0">
            <a:spAutoFit/>
          </a:bodyPr>
          <a:lstStyle/>
          <a:p>
            <a:r>
              <a:rPr lang="es-ES_tradnl" sz="3000" dirty="0" smtClean="0"/>
              <a:t>EFERENCIAS</a:t>
            </a:r>
            <a:endParaRPr lang="es-ES_tradnl" sz="3000" dirty="0"/>
          </a:p>
        </p:txBody>
      </p:sp>
      <p:sp>
        <p:nvSpPr>
          <p:cNvPr id="31" name="30 Elipse"/>
          <p:cNvSpPr/>
          <p:nvPr/>
        </p:nvSpPr>
        <p:spPr>
          <a:xfrm>
            <a:off x="642910" y="1000108"/>
            <a:ext cx="2643206" cy="7143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smtClean="0"/>
          </a:p>
          <a:p>
            <a:pPr algn="ctr"/>
            <a:r>
              <a:rPr lang="es-ES_tradnl" dirty="0" smtClean="0"/>
              <a:t>CORTEZA VISUAL V1 V2</a:t>
            </a:r>
          </a:p>
          <a:p>
            <a:pPr algn="ctr"/>
            <a:endParaRPr lang="es-ES_tradnl" dirty="0"/>
          </a:p>
        </p:txBody>
      </p:sp>
      <p:sp>
        <p:nvSpPr>
          <p:cNvPr id="32" name="31 Elipse"/>
          <p:cNvSpPr/>
          <p:nvPr/>
        </p:nvSpPr>
        <p:spPr>
          <a:xfrm>
            <a:off x="214282" y="2143116"/>
            <a:ext cx="2428892" cy="7143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smtClean="0"/>
          </a:p>
          <a:p>
            <a:pPr algn="ctr"/>
            <a:r>
              <a:rPr lang="es-ES_tradnl" dirty="0" smtClean="0"/>
              <a:t>RETINALES (5% - 10%) </a:t>
            </a:r>
          </a:p>
          <a:p>
            <a:pPr algn="ctr"/>
            <a:endParaRPr lang="es-ES_tradnl" dirty="0"/>
          </a:p>
        </p:txBody>
      </p:sp>
      <p:sp>
        <p:nvSpPr>
          <p:cNvPr id="33" name="32 Elipse"/>
          <p:cNvSpPr/>
          <p:nvPr/>
        </p:nvSpPr>
        <p:spPr>
          <a:xfrm>
            <a:off x="214282" y="3500438"/>
            <a:ext cx="1928826" cy="9286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smtClean="0"/>
          </a:p>
          <a:p>
            <a:pPr algn="ctr"/>
            <a:r>
              <a:rPr lang="es-ES_tradnl" dirty="0" smtClean="0"/>
              <a:t>TRONCO CEREBRAL 60% - 70%</a:t>
            </a:r>
          </a:p>
          <a:p>
            <a:pPr algn="ctr"/>
            <a:endParaRPr lang="es-ES_tradnl" dirty="0"/>
          </a:p>
        </p:txBody>
      </p:sp>
      <p:sp>
        <p:nvSpPr>
          <p:cNvPr id="39" name="38 Elipse"/>
          <p:cNvSpPr/>
          <p:nvPr/>
        </p:nvSpPr>
        <p:spPr>
          <a:xfrm>
            <a:off x="1000100" y="4643446"/>
            <a:ext cx="6858048" cy="19288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smtClean="0"/>
          </a:p>
          <a:p>
            <a:pPr algn="ctr"/>
            <a:r>
              <a:rPr lang="es-ES_tradnl" dirty="0" smtClean="0"/>
              <a:t>FORMACIÓN RETICULAR ASCENDENTE </a:t>
            </a:r>
          </a:p>
          <a:p>
            <a:pPr algn="ctr">
              <a:buFont typeface="Arial" pitchFamily="34" charset="0"/>
              <a:buChar char="•"/>
            </a:pPr>
            <a:r>
              <a:rPr lang="es-ES_tradnl" dirty="0" smtClean="0"/>
              <a:t>COLINÉRGICAS (PEÚNCULO PONTINO)</a:t>
            </a:r>
          </a:p>
          <a:p>
            <a:pPr algn="ctr">
              <a:buFont typeface="Arial" pitchFamily="34" charset="0"/>
              <a:buChar char="•"/>
            </a:pPr>
            <a:r>
              <a:rPr lang="es-ES_tradnl" dirty="0" smtClean="0"/>
              <a:t>SEROTONINERGICAS (NÚCLEOS DEL RAFE)</a:t>
            </a:r>
          </a:p>
          <a:p>
            <a:pPr algn="ctr">
              <a:buFont typeface="Arial" pitchFamily="34" charset="0"/>
              <a:buChar char="•"/>
            </a:pPr>
            <a:r>
              <a:rPr lang="es-ES_tradnl" dirty="0" smtClean="0"/>
              <a:t>NORADRENÉRGICAS (LOCUS COERULEUS)</a:t>
            </a:r>
          </a:p>
          <a:p>
            <a:pPr algn="ctr">
              <a:buFont typeface="Arial" pitchFamily="34" charset="0"/>
              <a:buChar char="•"/>
            </a:pPr>
            <a:r>
              <a:rPr lang="es-ES_tradnl" dirty="0" smtClean="0"/>
              <a:t>DOPAMINÉRGICAS (ÁREA </a:t>
            </a:r>
            <a:r>
              <a:rPr lang="es-ES_tradnl" smtClean="0"/>
              <a:t>VENTRAL TEGMENTAL</a:t>
            </a:r>
            <a:r>
              <a:rPr lang="es-ES_tradnl" dirty="0" smtClean="0"/>
              <a:t>)</a:t>
            </a:r>
          </a:p>
          <a:p>
            <a:pPr algn="ctr"/>
            <a:endParaRPr lang="es-ES_tradnl" dirty="0"/>
          </a:p>
        </p:txBody>
      </p:sp>
      <p:sp>
        <p:nvSpPr>
          <p:cNvPr id="43" name="42 Elipse"/>
          <p:cNvSpPr/>
          <p:nvPr/>
        </p:nvSpPr>
        <p:spPr>
          <a:xfrm>
            <a:off x="7072330" y="1785926"/>
            <a:ext cx="1928826" cy="27860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smtClean="0"/>
          </a:p>
          <a:p>
            <a:pPr algn="ctr"/>
            <a:r>
              <a:rPr lang="es-ES_tradnl" dirty="0" smtClean="0"/>
              <a:t>FACILITA LA ACTIVIDAD CORTICAL</a:t>
            </a:r>
          </a:p>
          <a:p>
            <a:pPr algn="ctr"/>
            <a:r>
              <a:rPr lang="es-ES_tradnl" dirty="0" smtClean="0"/>
              <a:t>(NÚCLEO TALÁMICO Y NÚCLEO GENICULADO LATERAL)</a:t>
            </a:r>
          </a:p>
          <a:p>
            <a:pPr algn="ctr"/>
            <a:endParaRPr lang="es-ES_tradnl"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4250265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9" name="8 Imagen" descr="Untitled-4.png"/>
          <p:cNvPicPr>
            <a:picLocks noChangeAspect="1"/>
          </p:cNvPicPr>
          <p:nvPr/>
        </p:nvPicPr>
        <p:blipFill>
          <a:blip r:embed="rId3"/>
          <a:stretch>
            <a:fillRect/>
          </a:stretch>
        </p:blipFill>
        <p:spPr>
          <a:xfrm>
            <a:off x="-357222" y="1428736"/>
            <a:ext cx="10245179" cy="4876619"/>
          </a:xfrm>
          <a:prstGeom prst="rect">
            <a:avLst/>
          </a:prstGeom>
        </p:spPr>
      </p:pic>
      <p:sp>
        <p:nvSpPr>
          <p:cNvPr id="10" name="9 CuadroTexto"/>
          <p:cNvSpPr txBox="1"/>
          <p:nvPr/>
        </p:nvSpPr>
        <p:spPr>
          <a:xfrm>
            <a:off x="214282" y="3357562"/>
            <a:ext cx="1714512" cy="1200329"/>
          </a:xfrm>
          <a:prstGeom prst="rect">
            <a:avLst/>
          </a:prstGeom>
          <a:noFill/>
        </p:spPr>
        <p:txBody>
          <a:bodyPr wrap="square" rtlCol="0">
            <a:spAutoFit/>
          </a:bodyPr>
          <a:lstStyle/>
          <a:p>
            <a:pPr algn="ctr"/>
            <a:r>
              <a:rPr lang="es-ES_tradnl" b="1" dirty="0" smtClean="0"/>
              <a:t>REDES ROSTRALES PROMOTORAS DEL SUEÑO</a:t>
            </a:r>
            <a:endParaRPr lang="es-ES_tradnl" b="1" dirty="0"/>
          </a:p>
        </p:txBody>
      </p:sp>
      <p:sp>
        <p:nvSpPr>
          <p:cNvPr id="11" name="10 CuadroTexto"/>
          <p:cNvSpPr txBox="1"/>
          <p:nvPr/>
        </p:nvSpPr>
        <p:spPr>
          <a:xfrm>
            <a:off x="7143768" y="3000372"/>
            <a:ext cx="1714512" cy="1200329"/>
          </a:xfrm>
          <a:prstGeom prst="rect">
            <a:avLst/>
          </a:prstGeom>
          <a:noFill/>
        </p:spPr>
        <p:txBody>
          <a:bodyPr wrap="square" rtlCol="0">
            <a:spAutoFit/>
          </a:bodyPr>
          <a:lstStyle/>
          <a:p>
            <a:pPr algn="ctr"/>
            <a:r>
              <a:rPr lang="es-ES_tradnl" b="1" dirty="0" smtClean="0"/>
              <a:t>REDES CAUDALES PROMOTORAS DE LA VIGILIA</a:t>
            </a:r>
            <a:endParaRPr lang="es-ES_tradnl" b="1" dirty="0"/>
          </a:p>
        </p:txBody>
      </p:sp>
      <p:sp>
        <p:nvSpPr>
          <p:cNvPr id="12" name="11 CuadroTexto"/>
          <p:cNvSpPr txBox="1"/>
          <p:nvPr/>
        </p:nvSpPr>
        <p:spPr>
          <a:xfrm>
            <a:off x="1500166" y="214290"/>
            <a:ext cx="6429420" cy="738664"/>
          </a:xfrm>
          <a:prstGeom prst="rect">
            <a:avLst/>
          </a:prstGeom>
          <a:noFill/>
        </p:spPr>
        <p:txBody>
          <a:bodyPr wrap="square" rtlCol="0">
            <a:spAutoFit/>
          </a:bodyPr>
          <a:lstStyle/>
          <a:p>
            <a:pPr algn="ctr"/>
            <a:r>
              <a:rPr lang="es-ES_tradnl" sz="4200" dirty="0" smtClean="0"/>
              <a:t>HIPOTÁLAMO</a:t>
            </a:r>
            <a:endParaRPr lang="es-ES_tradnl" sz="4200" dirty="0"/>
          </a:p>
        </p:txBody>
      </p:sp>
      <p:sp>
        <p:nvSpPr>
          <p:cNvPr id="6" name="5 CuadroTexto"/>
          <p:cNvSpPr txBox="1"/>
          <p:nvPr/>
        </p:nvSpPr>
        <p:spPr>
          <a:xfrm>
            <a:off x="214282" y="1785926"/>
            <a:ext cx="2143140" cy="461665"/>
          </a:xfrm>
          <a:prstGeom prst="rect">
            <a:avLst/>
          </a:prstGeom>
          <a:noFill/>
        </p:spPr>
        <p:txBody>
          <a:bodyPr wrap="square" rtlCol="0">
            <a:spAutoFit/>
          </a:bodyPr>
          <a:lstStyle/>
          <a:p>
            <a:pPr algn="ctr"/>
            <a:r>
              <a:rPr lang="es-ES_tradnl" sz="2400" dirty="0" smtClean="0"/>
              <a:t>INSOMNIO</a:t>
            </a:r>
            <a:endParaRPr lang="es-ES_tradnl" sz="2400" dirty="0"/>
          </a:p>
        </p:txBody>
      </p:sp>
      <p:sp>
        <p:nvSpPr>
          <p:cNvPr id="7" name="6 CuadroTexto"/>
          <p:cNvSpPr txBox="1"/>
          <p:nvPr/>
        </p:nvSpPr>
        <p:spPr>
          <a:xfrm>
            <a:off x="6929454" y="1857364"/>
            <a:ext cx="2000232" cy="461665"/>
          </a:xfrm>
          <a:prstGeom prst="rect">
            <a:avLst/>
          </a:prstGeom>
          <a:noFill/>
        </p:spPr>
        <p:txBody>
          <a:bodyPr wrap="square" rtlCol="0">
            <a:spAutoFit/>
          </a:bodyPr>
          <a:lstStyle/>
          <a:p>
            <a:pPr algn="ctr"/>
            <a:r>
              <a:rPr lang="es-ES_tradnl" sz="2400" dirty="0" smtClean="0"/>
              <a:t>HIPERSOMNIA</a:t>
            </a:r>
            <a:endParaRPr lang="es-ES_tradnl" sz="2400"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0105429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28596" y="0"/>
            <a:ext cx="8229600" cy="1143000"/>
          </a:xfrm>
        </p:spPr>
        <p:txBody>
          <a:bodyPr/>
          <a:lstStyle/>
          <a:p>
            <a:r>
              <a:rPr lang="es-ES_tradnl" dirty="0" smtClean="0"/>
              <a:t>MELATONINA</a:t>
            </a:r>
            <a:endParaRPr lang="es-ES_tradnl" dirty="0"/>
          </a:p>
        </p:txBody>
      </p:sp>
      <p:sp>
        <p:nvSpPr>
          <p:cNvPr id="3" name="2 Marcador de contenido"/>
          <p:cNvSpPr>
            <a:spLocks noGrp="1"/>
          </p:cNvSpPr>
          <p:nvPr>
            <p:ph idx="1"/>
          </p:nvPr>
        </p:nvSpPr>
        <p:spPr>
          <a:xfrm>
            <a:off x="428596" y="1071546"/>
            <a:ext cx="8229600" cy="5786455"/>
          </a:xfrm>
        </p:spPr>
        <p:txBody>
          <a:bodyPr>
            <a:normAutofit fontScale="85000" lnSpcReduction="20000"/>
          </a:bodyPr>
          <a:lstStyle/>
          <a:p>
            <a:r>
              <a:rPr lang="es-ES_tradnl" dirty="0" smtClean="0"/>
              <a:t>Neurotrófica</a:t>
            </a:r>
          </a:p>
          <a:p>
            <a:r>
              <a:rPr lang="es-ES_tradnl" dirty="0" smtClean="0"/>
              <a:t>Cronobiótica</a:t>
            </a:r>
          </a:p>
          <a:p>
            <a:r>
              <a:rPr lang="es-ES_tradnl" dirty="0" smtClean="0"/>
              <a:t>Favorece la neuroplasticidad hipocampal</a:t>
            </a:r>
          </a:p>
          <a:p>
            <a:r>
              <a:rPr lang="es-ES_tradnl" dirty="0" smtClean="0"/>
              <a:t>Favorece la consolidación mnésica</a:t>
            </a:r>
          </a:p>
          <a:p>
            <a:r>
              <a:rPr lang="es-ES_tradnl" dirty="0" smtClean="0"/>
              <a:t>Favorece fenómenos Th</a:t>
            </a:r>
            <a:r>
              <a:rPr lang="es-ES_tradnl" baseline="-25000" dirty="0" smtClean="0"/>
              <a:t> 1</a:t>
            </a:r>
          </a:p>
          <a:p>
            <a:r>
              <a:rPr lang="es-ES_tradnl" dirty="0" smtClean="0"/>
              <a:t>Antioxidante celular</a:t>
            </a:r>
          </a:p>
          <a:p>
            <a:r>
              <a:rPr lang="es-ES_tradnl" dirty="0" smtClean="0"/>
              <a:t>Disminuye el envejecimiento celular </a:t>
            </a:r>
          </a:p>
          <a:p>
            <a:r>
              <a:rPr lang="es-ES_tradnl" dirty="0" smtClean="0"/>
              <a:t>Regula los ritmos hormonales (GH, TSH, Prolactina, Hormonas suprarrenales, etc.)</a:t>
            </a:r>
          </a:p>
          <a:p>
            <a:r>
              <a:rPr lang="es-ES_tradnl" dirty="0" smtClean="0"/>
              <a:t>Mejora el ritmo cardíaco</a:t>
            </a:r>
          </a:p>
          <a:p>
            <a:r>
              <a:rPr lang="es-ES_tradnl" dirty="0" smtClean="0"/>
              <a:t>Disminuye el inicio de enfermedad endotelial</a:t>
            </a:r>
          </a:p>
          <a:p>
            <a:r>
              <a:rPr lang="es-ES_tradnl" dirty="0" smtClean="0"/>
              <a:t>Disminuye el riesgo de hipertensión arterial</a:t>
            </a:r>
          </a:p>
          <a:p>
            <a:r>
              <a:rPr lang="es-ES_tradnl" dirty="0" smtClean="0"/>
              <a:t>Disminuye el riesgo de enfermedad metabólica</a:t>
            </a:r>
          </a:p>
          <a:p>
            <a:r>
              <a:rPr lang="es-ES_tradnl" dirty="0" smtClean="0"/>
              <a:t>Mejora la libido disminuida por la edad</a:t>
            </a:r>
            <a:endParaRPr lang="es-ES_tradnl" dirty="0"/>
          </a:p>
        </p:txBody>
      </p:sp>
      <p:sp>
        <p:nvSpPr>
          <p:cNvPr id="4" name="3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3049026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28596" y="0"/>
            <a:ext cx="8229600" cy="1000148"/>
          </a:xfrm>
        </p:spPr>
        <p:txBody>
          <a:bodyPr/>
          <a:lstStyle/>
          <a:p>
            <a:r>
              <a:rPr lang="es-ES_tradnl" dirty="0" smtClean="0"/>
              <a:t>SUEÑO NREM</a:t>
            </a:r>
            <a:endParaRPr lang="es-ES_tradnl" dirty="0"/>
          </a:p>
        </p:txBody>
      </p:sp>
      <p:sp>
        <p:nvSpPr>
          <p:cNvPr id="3" name="2 Marcador de contenido"/>
          <p:cNvSpPr>
            <a:spLocks noGrp="1"/>
          </p:cNvSpPr>
          <p:nvPr>
            <p:ph idx="1"/>
          </p:nvPr>
        </p:nvSpPr>
        <p:spPr>
          <a:xfrm>
            <a:off x="0" y="857232"/>
            <a:ext cx="9144000" cy="6000768"/>
          </a:xfrm>
        </p:spPr>
        <p:txBody>
          <a:bodyPr>
            <a:normAutofit/>
          </a:bodyPr>
          <a:lstStyle/>
          <a:p>
            <a:r>
              <a:rPr lang="es-ES_tradnl" dirty="0" smtClean="0"/>
              <a:t>Disminuye el daño oxidativo por disminución de la actividad cortical</a:t>
            </a:r>
          </a:p>
          <a:p>
            <a:r>
              <a:rPr lang="es-ES_tradnl" dirty="0" smtClean="0"/>
              <a:t>Favorece la reparación de neurocircuitos </a:t>
            </a:r>
          </a:p>
          <a:p>
            <a:r>
              <a:rPr lang="es-ES_tradnl" dirty="0" smtClean="0"/>
              <a:t>Aumenta y mejora las sinaptogénesis</a:t>
            </a:r>
          </a:p>
          <a:p>
            <a:r>
              <a:rPr lang="es-ES_tradnl" dirty="0" smtClean="0"/>
              <a:t>Colabora con la remodelación neurológica</a:t>
            </a:r>
          </a:p>
          <a:p>
            <a:pPr indent="-168275">
              <a:buFont typeface="Wingdings" pitchFamily="2" charset="2"/>
              <a:buChar char="ü"/>
            </a:pPr>
            <a:r>
              <a:rPr lang="es-ES_tradnl" dirty="0" smtClean="0"/>
              <a:t>Por actividad PGO </a:t>
            </a:r>
          </a:p>
          <a:p>
            <a:pPr indent="-168275">
              <a:buFont typeface="Wingdings" pitchFamily="2" charset="2"/>
              <a:buChar char="ü"/>
            </a:pPr>
            <a:r>
              <a:rPr lang="es-ES_tradnl" dirty="0" smtClean="0"/>
              <a:t>Actividad THETA hipocámpica</a:t>
            </a:r>
          </a:p>
          <a:p>
            <a:r>
              <a:rPr lang="es-ES_tradnl" dirty="0" smtClean="0"/>
              <a:t>Consolida la memoria</a:t>
            </a:r>
          </a:p>
          <a:p>
            <a:r>
              <a:rPr lang="es-ES_tradnl" dirty="0" smtClean="0"/>
              <a:t>Transfiere información a la corteza para almacenar a largo plazo (memoria episódica declarativa)    </a:t>
            </a:r>
          </a:p>
          <a:p>
            <a:endParaRPr lang="es-ES_tradnl" dirty="0" smtClean="0"/>
          </a:p>
          <a:p>
            <a:pPr marL="514350" indent="-514350">
              <a:buNone/>
            </a:pPr>
            <a:endParaRPr lang="es-ES_tradnl" dirty="0" smtClean="0"/>
          </a:p>
          <a:p>
            <a:endParaRPr lang="es-ES_tradnl" dirty="0"/>
          </a:p>
        </p:txBody>
      </p:sp>
      <p:sp>
        <p:nvSpPr>
          <p:cNvPr id="4" name="3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8652416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214290"/>
            <a:ext cx="9144000" cy="6643710"/>
          </a:xfrm>
        </p:spPr>
        <p:txBody>
          <a:bodyPr>
            <a:normAutofit lnSpcReduction="10000"/>
          </a:bodyPr>
          <a:lstStyle/>
          <a:p>
            <a:r>
              <a:rPr lang="es-ES_tradnl" dirty="0" smtClean="0"/>
              <a:t>Los % dependen de la vigilia anterior</a:t>
            </a:r>
          </a:p>
          <a:p>
            <a:r>
              <a:rPr lang="es-ES_tradnl" dirty="0" smtClean="0"/>
              <a:t>Luego de la deprivación se recupera el total de sueño lento</a:t>
            </a:r>
          </a:p>
          <a:p>
            <a:r>
              <a:rPr lang="es-ES_tradnl" dirty="0" smtClean="0"/>
              <a:t>Acción netamente parasimpática</a:t>
            </a:r>
          </a:p>
          <a:p>
            <a:r>
              <a:rPr lang="es-ES_tradnl" dirty="0" smtClean="0"/>
              <a:t>Disminuye la frecuencia cardíaca y respiratoria</a:t>
            </a:r>
          </a:p>
          <a:p>
            <a:r>
              <a:rPr lang="es-ES_tradnl" dirty="0" smtClean="0"/>
              <a:t>Etapas I y II hay inestabilidad respiratoria “ventilación periódica”</a:t>
            </a:r>
          </a:p>
          <a:p>
            <a:r>
              <a:rPr lang="es-ES_tradnl" dirty="0" smtClean="0"/>
              <a:t>Etapas III y IV disminución leve del volumen respiratorio minuto</a:t>
            </a:r>
          </a:p>
          <a:p>
            <a:r>
              <a:rPr lang="es-ES_tradnl" dirty="0" smtClean="0"/>
              <a:t>Favorece fenómenos Th</a:t>
            </a:r>
            <a:r>
              <a:rPr lang="es-ES_tradnl" baseline="-25000" dirty="0" smtClean="0"/>
              <a:t> 1 (</a:t>
            </a:r>
            <a:r>
              <a:rPr lang="es-ES_tradnl" baseline="-25000" dirty="0" err="1" smtClean="0"/>
              <a:t>cel</a:t>
            </a:r>
            <a:r>
              <a:rPr lang="es-ES_tradnl" baseline="-25000" dirty="0" smtClean="0"/>
              <a:t>)</a:t>
            </a:r>
          </a:p>
          <a:p>
            <a:r>
              <a:rPr lang="es-ES_tradnl" dirty="0" smtClean="0"/>
              <a:t>Favorece IL</a:t>
            </a:r>
            <a:r>
              <a:rPr lang="es-ES_tradnl" baseline="-25000" dirty="0" smtClean="0"/>
              <a:t> 2 </a:t>
            </a:r>
            <a:r>
              <a:rPr lang="es-ES_tradnl" dirty="0" smtClean="0"/>
              <a:t>e IFN</a:t>
            </a:r>
            <a:r>
              <a:rPr lang="es-ES_tradnl" baseline="-25000" dirty="0" smtClean="0"/>
              <a:t> (gamma)</a:t>
            </a:r>
            <a:r>
              <a:rPr lang="es-ES_tradnl" dirty="0" smtClean="0"/>
              <a:t> </a:t>
            </a:r>
          </a:p>
          <a:p>
            <a:r>
              <a:rPr lang="es-ES_tradnl" dirty="0" smtClean="0"/>
              <a:t>Necesita ser adecuado para permitir el sueño REM</a:t>
            </a:r>
            <a:endParaRPr lang="es-ES_tradnl"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386768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28596" y="0"/>
            <a:ext cx="8229600" cy="1071546"/>
          </a:xfrm>
        </p:spPr>
        <p:txBody>
          <a:bodyPr/>
          <a:lstStyle/>
          <a:p>
            <a:r>
              <a:rPr lang="es-ES_tradnl" dirty="0" smtClean="0"/>
              <a:t>DISMINUCIÓN DE SUEÑO NREM</a:t>
            </a:r>
            <a:endParaRPr lang="es-ES_tradnl" dirty="0"/>
          </a:p>
        </p:txBody>
      </p:sp>
      <p:sp>
        <p:nvSpPr>
          <p:cNvPr id="3" name="2 Marcador de contenido"/>
          <p:cNvSpPr>
            <a:spLocks noGrp="1"/>
          </p:cNvSpPr>
          <p:nvPr>
            <p:ph idx="1"/>
          </p:nvPr>
        </p:nvSpPr>
        <p:spPr>
          <a:xfrm>
            <a:off x="457200" y="1285860"/>
            <a:ext cx="8686800" cy="5786454"/>
          </a:xfrm>
        </p:spPr>
        <p:txBody>
          <a:bodyPr>
            <a:normAutofit/>
          </a:bodyPr>
          <a:lstStyle/>
          <a:p>
            <a:r>
              <a:rPr lang="es-ES_tradnl" sz="4200" dirty="0" smtClean="0"/>
              <a:t>  Las tareas de asociación de palabras</a:t>
            </a:r>
          </a:p>
          <a:p>
            <a:r>
              <a:rPr lang="es-ES_tradnl" sz="4200" dirty="0" smtClean="0"/>
              <a:t>  Las pruebas de memoria espacial</a:t>
            </a:r>
          </a:p>
          <a:p>
            <a:r>
              <a:rPr lang="es-ES_tradnl" sz="4200" dirty="0" smtClean="0"/>
              <a:t>  Th</a:t>
            </a:r>
            <a:r>
              <a:rPr lang="es-ES_tradnl" sz="4200" baseline="-25000" dirty="0" smtClean="0"/>
              <a:t> 2</a:t>
            </a:r>
            <a:r>
              <a:rPr lang="es-ES_tradnl" sz="4200" dirty="0" smtClean="0"/>
              <a:t> (</a:t>
            </a:r>
            <a:r>
              <a:rPr lang="es-ES_tradnl" sz="4200" dirty="0" err="1" smtClean="0"/>
              <a:t>hum</a:t>
            </a:r>
            <a:r>
              <a:rPr lang="es-ES_tradnl" sz="4200" dirty="0" smtClean="0"/>
              <a:t>)</a:t>
            </a:r>
          </a:p>
          <a:p>
            <a:r>
              <a:rPr lang="es-ES_tradnl" sz="4200" dirty="0" smtClean="0"/>
              <a:t>   IL</a:t>
            </a:r>
            <a:r>
              <a:rPr lang="es-ES_tradnl" sz="4200" baseline="-25000" dirty="0" smtClean="0"/>
              <a:t> 4</a:t>
            </a:r>
            <a:r>
              <a:rPr lang="es-ES_tradnl" sz="4200" dirty="0" smtClean="0"/>
              <a:t> </a:t>
            </a:r>
          </a:p>
          <a:p>
            <a:r>
              <a:rPr lang="es-ES_tradnl" sz="4200" dirty="0" smtClean="0"/>
              <a:t>  Crecimiento tumoral</a:t>
            </a:r>
            <a:endParaRPr lang="es-ES_tradnl" sz="4200" dirty="0"/>
          </a:p>
        </p:txBody>
      </p:sp>
      <p:cxnSp>
        <p:nvCxnSpPr>
          <p:cNvPr id="5" name="4 Conector recto de flecha"/>
          <p:cNvCxnSpPr/>
          <p:nvPr/>
        </p:nvCxnSpPr>
        <p:spPr>
          <a:xfrm rot="5400000">
            <a:off x="750861" y="1606537"/>
            <a:ext cx="35719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5 Conector recto de flecha"/>
          <p:cNvCxnSpPr/>
          <p:nvPr/>
        </p:nvCxnSpPr>
        <p:spPr>
          <a:xfrm rot="5400000">
            <a:off x="750861" y="2392355"/>
            <a:ext cx="35719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6 Conector recto de flecha"/>
          <p:cNvCxnSpPr/>
          <p:nvPr/>
        </p:nvCxnSpPr>
        <p:spPr>
          <a:xfrm rot="5400000" flipH="1" flipV="1">
            <a:off x="750861" y="3106735"/>
            <a:ext cx="35719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8 Conector recto de flecha"/>
          <p:cNvCxnSpPr/>
          <p:nvPr/>
        </p:nvCxnSpPr>
        <p:spPr>
          <a:xfrm rot="5400000" flipH="1" flipV="1">
            <a:off x="750861" y="3892553"/>
            <a:ext cx="35719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rot="5400000" flipH="1" flipV="1">
            <a:off x="750861" y="4678371"/>
            <a:ext cx="35719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 name="3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9814109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4" name="Picture 6" descr="http://adsoftheworld.com/files/images/RadiantGymRunning.jpg"/>
          <p:cNvPicPr>
            <a:picLocks noChangeAspect="1" noChangeArrowheads="1"/>
          </p:cNvPicPr>
          <p:nvPr/>
        </p:nvPicPr>
        <p:blipFill>
          <a:blip r:embed="rId2">
            <a:biLevel thresh="75000"/>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flipH="1">
            <a:off x="-756592" y="1"/>
            <a:ext cx="457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3.bp.blogspot.com/_B38VkUFvIqo/TSMAC1cuTfI/AAAAAAAAAG8/7nt4CIGEhFo/s1600/esqueletofumadordiego.jpg"/>
          <p:cNvPicPr>
            <a:picLocks noChangeAspect="1" noChangeArrowheads="1"/>
          </p:cNvPicPr>
          <p:nvPr/>
        </p:nvPicPr>
        <p:blipFill>
          <a:blip r:embed="rId4" cstate="print">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3383360" y="2537520"/>
            <a:ext cx="5760640" cy="432048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0" y="764704"/>
            <a:ext cx="9144000" cy="1477328"/>
          </a:xfrm>
          <a:prstGeom prst="rect">
            <a:avLst/>
          </a:prstGeom>
        </p:spPr>
        <p:txBody>
          <a:bodyPr wrap="square">
            <a:spAutoFit/>
          </a:bodyPr>
          <a:lstStyle/>
          <a:p>
            <a:pPr algn="ctr"/>
            <a:r>
              <a:rPr lang="es-AR" sz="3000" dirty="0" smtClean="0">
                <a:solidFill>
                  <a:schemeClr val="bg1"/>
                </a:solidFill>
              </a:rPr>
              <a:t>To</a:t>
            </a:r>
            <a:r>
              <a:rPr lang="es-AR" sz="3000" dirty="0" smtClean="0"/>
              <a:t>dos nac</a:t>
            </a:r>
            <a:r>
              <a:rPr lang="es-AR" sz="3000" dirty="0" smtClean="0">
                <a:solidFill>
                  <a:schemeClr val="bg1"/>
                </a:solidFill>
              </a:rPr>
              <a:t>emos con una longitud determinada de </a:t>
            </a:r>
            <a:r>
              <a:rPr lang="es-AR" sz="3000" dirty="0">
                <a:solidFill>
                  <a:schemeClr val="bg1"/>
                </a:solidFill>
              </a:rPr>
              <a:t>T</a:t>
            </a:r>
            <a:r>
              <a:rPr lang="es-AR" sz="3000" dirty="0" smtClean="0">
                <a:solidFill>
                  <a:schemeClr val="bg1"/>
                </a:solidFill>
              </a:rPr>
              <a:t>el</a:t>
            </a:r>
            <a:r>
              <a:rPr lang="es-AR" sz="3000" dirty="0" smtClean="0"/>
              <a:t>ómeros, p</a:t>
            </a:r>
            <a:r>
              <a:rPr lang="es-AR" sz="3000" dirty="0" smtClean="0">
                <a:solidFill>
                  <a:schemeClr val="bg1"/>
                </a:solidFill>
              </a:rPr>
              <a:t>ero a medida que cumplimos años y las cé</a:t>
            </a:r>
            <a:r>
              <a:rPr lang="es-AR" sz="3000" dirty="0" smtClean="0"/>
              <a:t>lulas se van </a:t>
            </a:r>
            <a:r>
              <a:rPr lang="es-AR" sz="3000" dirty="0" smtClean="0">
                <a:solidFill>
                  <a:schemeClr val="bg1"/>
                </a:solidFill>
              </a:rPr>
              <a:t>dividiendo, esta longitud va variando.</a:t>
            </a:r>
          </a:p>
        </p:txBody>
      </p:sp>
      <p:sp>
        <p:nvSpPr>
          <p:cNvPr id="5" name="4 Rectángulo"/>
          <p:cNvSpPr/>
          <p:nvPr/>
        </p:nvSpPr>
        <p:spPr>
          <a:xfrm>
            <a:off x="0" y="4149080"/>
            <a:ext cx="9144000" cy="1938992"/>
          </a:xfrm>
          <a:prstGeom prst="rect">
            <a:avLst/>
          </a:prstGeom>
        </p:spPr>
        <p:txBody>
          <a:bodyPr wrap="square">
            <a:spAutoFit/>
          </a:bodyPr>
          <a:lstStyle/>
          <a:p>
            <a:pPr algn="ctr"/>
            <a:r>
              <a:rPr lang="es-AR" sz="3000" dirty="0"/>
              <a:t>Factores</a:t>
            </a:r>
            <a:r>
              <a:rPr lang="es-AR" sz="3000" dirty="0">
                <a:solidFill>
                  <a:schemeClr val="bg1"/>
                </a:solidFill>
              </a:rPr>
              <a:t> que influyen en el </a:t>
            </a:r>
            <a:r>
              <a:rPr lang="es-AR" sz="3000" dirty="0" smtClean="0">
                <a:solidFill>
                  <a:schemeClr val="bg1"/>
                </a:solidFill>
              </a:rPr>
              <a:t>acortamiento</a:t>
            </a:r>
          </a:p>
          <a:p>
            <a:pPr marL="3657600" lvl="7" indent="-457200">
              <a:buFont typeface="Arial" pitchFamily="34" charset="0"/>
              <a:buChar char="•"/>
            </a:pPr>
            <a:r>
              <a:rPr lang="es-AR" sz="3000" dirty="0" smtClean="0">
                <a:solidFill>
                  <a:schemeClr val="bg1"/>
                </a:solidFill>
              </a:rPr>
              <a:t>Tabaco</a:t>
            </a:r>
          </a:p>
          <a:p>
            <a:pPr marL="3657600" lvl="7" indent="-457200">
              <a:buFont typeface="Arial" pitchFamily="34" charset="0"/>
              <a:buChar char="•"/>
            </a:pPr>
            <a:r>
              <a:rPr lang="es-AR" sz="3000" dirty="0" smtClean="0">
                <a:solidFill>
                  <a:schemeClr val="bg1"/>
                </a:solidFill>
              </a:rPr>
              <a:t>Obesidad</a:t>
            </a:r>
          </a:p>
          <a:p>
            <a:pPr marL="3657600" lvl="7" indent="-457200">
              <a:buFont typeface="Arial" pitchFamily="34" charset="0"/>
              <a:buChar char="•"/>
            </a:pPr>
            <a:r>
              <a:rPr lang="es-AR" sz="3000" dirty="0" smtClean="0">
                <a:solidFill>
                  <a:schemeClr val="bg1"/>
                </a:solidFill>
              </a:rPr>
              <a:t>Sedentarismo</a:t>
            </a:r>
            <a:endParaRPr lang="es-ES" sz="3000" dirty="0">
              <a:solidFill>
                <a:schemeClr val="bg1"/>
              </a:solidFill>
            </a:endParaRPr>
          </a:p>
        </p:txBody>
      </p:sp>
      <p:sp>
        <p:nvSpPr>
          <p:cNvPr id="6" name="5 CuadroTexto"/>
          <p:cNvSpPr txBox="1"/>
          <p:nvPr/>
        </p:nvSpPr>
        <p:spPr>
          <a:xfrm>
            <a:off x="1180894" y="2780928"/>
            <a:ext cx="1296144" cy="523220"/>
          </a:xfrm>
          <a:prstGeom prst="rect">
            <a:avLst/>
          </a:prstGeom>
          <a:solidFill>
            <a:schemeClr val="bg1"/>
          </a:solidFill>
        </p:spPr>
        <p:txBody>
          <a:bodyPr wrap="square" rtlCol="0">
            <a:spAutoFit/>
          </a:bodyPr>
          <a:lstStyle/>
          <a:p>
            <a:r>
              <a:rPr lang="es-ES" sz="2800" dirty="0" smtClean="0">
                <a:solidFill>
                  <a:schemeClr val="bg1"/>
                </a:solidFill>
              </a:rPr>
              <a:t>fgdgr</a:t>
            </a:r>
            <a:endParaRPr lang="es-ES" sz="2800" dirty="0">
              <a:solidFill>
                <a:schemeClr val="bg1"/>
              </a:solidFill>
            </a:endParaRPr>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6324871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500034" y="785794"/>
            <a:ext cx="8229600" cy="1143000"/>
          </a:xfrm>
        </p:spPr>
        <p:txBody>
          <a:bodyPr/>
          <a:lstStyle/>
          <a:p>
            <a:r>
              <a:rPr lang="es-ES_tradnl" dirty="0" smtClean="0">
                <a:solidFill>
                  <a:schemeClr val="bg1"/>
                </a:solidFill>
              </a:rPr>
              <a:t>SUEÑO REM</a:t>
            </a:r>
            <a:endParaRPr lang="es-ES_tradnl" dirty="0">
              <a:solidFill>
                <a:schemeClr val="bg1"/>
              </a:solidFill>
            </a:endParaRPr>
          </a:p>
        </p:txBody>
      </p:sp>
      <p:sp>
        <p:nvSpPr>
          <p:cNvPr id="3" name="2 Marcador de contenido"/>
          <p:cNvSpPr>
            <a:spLocks noGrp="1"/>
          </p:cNvSpPr>
          <p:nvPr>
            <p:ph idx="1"/>
          </p:nvPr>
        </p:nvSpPr>
        <p:spPr>
          <a:xfrm>
            <a:off x="500034" y="2714620"/>
            <a:ext cx="8229600" cy="2143140"/>
          </a:xfrm>
        </p:spPr>
        <p:txBody>
          <a:bodyPr>
            <a:normAutofit lnSpcReduction="10000"/>
          </a:bodyPr>
          <a:lstStyle/>
          <a:p>
            <a:r>
              <a:rPr lang="es-ES_tradnl" b="1" dirty="0" smtClean="0"/>
              <a:t>Refuerza la plasticidad cortical</a:t>
            </a:r>
          </a:p>
          <a:p>
            <a:r>
              <a:rPr lang="es-ES_tradnl" b="1" dirty="0" smtClean="0"/>
              <a:t>Mejora la memoria de procedimiento </a:t>
            </a:r>
          </a:p>
          <a:p>
            <a:r>
              <a:rPr lang="es-ES_tradnl" b="1" dirty="0" smtClean="0"/>
              <a:t>Mejora la memoria semántica</a:t>
            </a:r>
          </a:p>
          <a:p>
            <a:r>
              <a:rPr lang="es-ES_tradnl" b="1" dirty="0" smtClean="0"/>
              <a:t>Favorece el desarrollo neurocognitivo </a:t>
            </a:r>
          </a:p>
        </p:txBody>
      </p:sp>
      <p:sp>
        <p:nvSpPr>
          <p:cNvPr id="4" name="3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3086385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EB3BC9"/>
            </a:gs>
            <a:gs pos="100000">
              <a:srgbClr val="7E005D"/>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28604"/>
            <a:ext cx="8686800" cy="6429396"/>
          </a:xfrm>
        </p:spPr>
        <p:txBody>
          <a:bodyPr/>
          <a:lstStyle/>
          <a:p>
            <a:r>
              <a:rPr lang="es-ES_tradnl" dirty="0" smtClean="0"/>
              <a:t>El consumo de O</a:t>
            </a:r>
            <a:r>
              <a:rPr lang="es-ES_tradnl" baseline="-25000" dirty="0" smtClean="0"/>
              <a:t>2  </a:t>
            </a:r>
            <a:r>
              <a:rPr lang="es-ES_tradnl" dirty="0" smtClean="0"/>
              <a:t>cerebral límbico es mayor que el de la actividad diurna</a:t>
            </a:r>
          </a:p>
          <a:p>
            <a:r>
              <a:rPr lang="es-ES_tradnl" dirty="0" smtClean="0"/>
              <a:t>Luego de la deprivación se recupera el 30% – 50%</a:t>
            </a:r>
          </a:p>
          <a:p>
            <a:r>
              <a:rPr lang="es-ES_tradnl" dirty="0" smtClean="0"/>
              <a:t>Hay pérdida profunda del tono muscular excepto</a:t>
            </a:r>
          </a:p>
          <a:p>
            <a:pPr indent="20638">
              <a:buFont typeface="Wingdings" pitchFamily="2" charset="2"/>
              <a:buChar char="ü"/>
            </a:pPr>
            <a:r>
              <a:rPr lang="es-ES_tradnl" dirty="0" smtClean="0"/>
              <a:t>Diafragma</a:t>
            </a:r>
          </a:p>
          <a:p>
            <a:pPr indent="20638">
              <a:buFont typeface="Wingdings" pitchFamily="2" charset="2"/>
              <a:buChar char="ü"/>
            </a:pPr>
            <a:r>
              <a:rPr lang="es-ES_tradnl" dirty="0" smtClean="0"/>
              <a:t>Músculos oculares</a:t>
            </a:r>
          </a:p>
          <a:p>
            <a:r>
              <a:rPr lang="es-ES_tradnl" dirty="0" smtClean="0"/>
              <a:t>Se conserva el sentido del oído</a:t>
            </a:r>
          </a:p>
          <a:p>
            <a:r>
              <a:rPr lang="es-ES_tradnl" dirty="0" smtClean="0"/>
              <a:t>Hay variabilidad de FC y TA</a:t>
            </a:r>
          </a:p>
          <a:p>
            <a:r>
              <a:rPr lang="es-ES_tradnl" dirty="0" smtClean="0"/>
              <a:t>Poiquilotermia </a:t>
            </a:r>
            <a:endParaRPr lang="es-ES_tradnl"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9993253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EB3BC9"/>
            </a:gs>
            <a:gs pos="100000">
              <a:srgbClr val="7E005D"/>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57166"/>
            <a:ext cx="8686800" cy="6500834"/>
          </a:xfrm>
        </p:spPr>
        <p:txBody>
          <a:bodyPr>
            <a:normAutofit fontScale="92500" lnSpcReduction="10000"/>
          </a:bodyPr>
          <a:lstStyle/>
          <a:p>
            <a:r>
              <a:rPr lang="es-ES_tradnl" dirty="0" smtClean="0"/>
              <a:t>Regulado por neuronas del núcleo reticularis pontis oralis (movimientos oculares)</a:t>
            </a:r>
          </a:p>
          <a:p>
            <a:r>
              <a:rPr lang="es-ES_tradnl" dirty="0" smtClean="0"/>
              <a:t>Regulado por neuronas pontinas colinérgicas (ondas PGO)</a:t>
            </a:r>
          </a:p>
          <a:p>
            <a:r>
              <a:rPr lang="es-ES_tradnl" dirty="0" smtClean="0"/>
              <a:t>Regulado por neuronas de SRA e hipotálamo posterior</a:t>
            </a:r>
          </a:p>
          <a:p>
            <a:r>
              <a:rPr lang="es-ES_tradnl" dirty="0" smtClean="0"/>
              <a:t>Mejora los cambios neuroplásticos que modulan el dolor visceral</a:t>
            </a:r>
          </a:p>
          <a:p>
            <a:r>
              <a:rPr lang="es-ES_tradnl" dirty="0" smtClean="0"/>
              <a:t>Erección y tumescencia peneana que coinciden con los pulsos de LH</a:t>
            </a:r>
          </a:p>
          <a:p>
            <a:r>
              <a:rPr lang="es-ES_tradnl" dirty="0" smtClean="0"/>
              <a:t>Favorece la memoria de procedimiento y semántica</a:t>
            </a:r>
          </a:p>
          <a:p>
            <a:r>
              <a:rPr lang="es-ES_tradnl" dirty="0" smtClean="0"/>
              <a:t>La activación límbica – paralímbica dan la naturaleza emocional y social del contenido onírico </a:t>
            </a:r>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9899300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EB3BC9"/>
            </a:gs>
            <a:gs pos="100000">
              <a:srgbClr val="7E005D"/>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28596" y="357166"/>
            <a:ext cx="8229600" cy="1071546"/>
          </a:xfrm>
        </p:spPr>
        <p:txBody>
          <a:bodyPr/>
          <a:lstStyle/>
          <a:p>
            <a:r>
              <a:rPr lang="es-ES_tradnl" dirty="0" smtClean="0"/>
              <a:t>DISMINUCIÓN DE SUEÑO REM</a:t>
            </a:r>
            <a:endParaRPr lang="es-ES_tradnl" dirty="0"/>
          </a:p>
        </p:txBody>
      </p:sp>
      <p:sp>
        <p:nvSpPr>
          <p:cNvPr id="3" name="2 Marcador de contenido"/>
          <p:cNvSpPr>
            <a:spLocks noGrp="1"/>
          </p:cNvSpPr>
          <p:nvPr>
            <p:ph idx="1"/>
          </p:nvPr>
        </p:nvSpPr>
        <p:spPr>
          <a:xfrm>
            <a:off x="1285852" y="2500306"/>
            <a:ext cx="8686800" cy="5786454"/>
          </a:xfrm>
        </p:spPr>
        <p:txBody>
          <a:bodyPr/>
          <a:lstStyle/>
          <a:p>
            <a:r>
              <a:rPr lang="es-ES_tradnl" dirty="0" smtClean="0"/>
              <a:t>Disminuye las tareas procedurales </a:t>
            </a:r>
          </a:p>
          <a:p>
            <a:r>
              <a:rPr lang="es-ES_tradnl" dirty="0" smtClean="0"/>
              <a:t>Disminuye la concentración</a:t>
            </a:r>
          </a:p>
          <a:p>
            <a:r>
              <a:rPr lang="es-ES_tradnl" dirty="0" smtClean="0"/>
              <a:t>Disminuye el almacenamiento mnésico</a:t>
            </a:r>
            <a:endParaRPr lang="es-ES_tradnl" dirty="0"/>
          </a:p>
        </p:txBody>
      </p:sp>
      <p:sp>
        <p:nvSpPr>
          <p:cNvPr id="4" name="3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2104575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2000">
              <a:schemeClr val="bg1"/>
            </a:gs>
            <a:gs pos="100000">
              <a:srgbClr val="FFC000"/>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500034" y="2643182"/>
            <a:ext cx="8229600" cy="1143000"/>
          </a:xfrm>
        </p:spPr>
        <p:txBody>
          <a:bodyPr/>
          <a:lstStyle/>
          <a:p>
            <a:r>
              <a:rPr lang="es-ES_tradnl" dirty="0" smtClean="0"/>
              <a:t>¿POR QUÉ SOÑAMOS? </a:t>
            </a:r>
            <a:endParaRPr lang="es-ES_tradnl" dirty="0"/>
          </a:p>
        </p:txBody>
      </p:sp>
      <p:sp>
        <p:nvSpPr>
          <p:cNvPr id="3" name="2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0961103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2000">
              <a:schemeClr val="bg1"/>
            </a:gs>
            <a:gs pos="100000">
              <a:srgbClr val="FFC000"/>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57166"/>
            <a:ext cx="8686800" cy="6500834"/>
          </a:xfrm>
        </p:spPr>
        <p:txBody>
          <a:bodyPr>
            <a:normAutofit lnSpcReduction="10000"/>
          </a:bodyPr>
          <a:lstStyle/>
          <a:p>
            <a:r>
              <a:rPr lang="es-ES_tradnl" dirty="0" smtClean="0"/>
              <a:t>Por activación colinérgica de una corteza aminérgicamente desmodulada</a:t>
            </a:r>
          </a:p>
          <a:p>
            <a:r>
              <a:rPr lang="es-ES_tradnl" dirty="0" smtClean="0"/>
              <a:t>La ausencia de memoria episódica de los sueños reflejan altos niveles de acetil colina que suprime el flujo del hipocampo a la corteza, al igual que en la vigilia</a:t>
            </a:r>
          </a:p>
          <a:p>
            <a:r>
              <a:rPr lang="es-ES_tradnl" dirty="0" smtClean="0"/>
              <a:t>Estructuras prosencefálicas activadas en sueño REM (límbicas y paralímbicas) dan la naturaleza emocional y social del contenido onírico</a:t>
            </a:r>
          </a:p>
          <a:p>
            <a:r>
              <a:rPr lang="es-ES_tradnl" dirty="0" smtClean="0"/>
              <a:t>Los ganglios basales y vermis cerebeloso participa de la emoción y cognición del sueño</a:t>
            </a:r>
          </a:p>
          <a:p>
            <a:r>
              <a:rPr lang="es-ES_tradnl" dirty="0" smtClean="0"/>
              <a:t>Las áreas mediales, occipitales y temporales dan la imaginería visual al sueño</a:t>
            </a:r>
            <a:endParaRPr lang="es-ES_tradnl"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0204955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2000">
              <a:schemeClr val="bg1"/>
            </a:gs>
            <a:gs pos="100000">
              <a:srgbClr val="FFC000"/>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28596" y="928670"/>
            <a:ext cx="8229600" cy="1000108"/>
          </a:xfrm>
        </p:spPr>
        <p:txBody>
          <a:bodyPr/>
          <a:lstStyle/>
          <a:p>
            <a:r>
              <a:rPr lang="es-ES_tradnl" dirty="0" smtClean="0"/>
              <a:t>SUEÑO REM</a:t>
            </a:r>
            <a:endParaRPr lang="es-ES_tradnl" dirty="0"/>
          </a:p>
        </p:txBody>
      </p:sp>
      <p:sp>
        <p:nvSpPr>
          <p:cNvPr id="3" name="2 Marcador de contenido"/>
          <p:cNvSpPr>
            <a:spLocks noGrp="1"/>
          </p:cNvSpPr>
          <p:nvPr>
            <p:ph idx="1"/>
          </p:nvPr>
        </p:nvSpPr>
        <p:spPr>
          <a:xfrm>
            <a:off x="1285852" y="2500306"/>
            <a:ext cx="8686800" cy="5786454"/>
          </a:xfrm>
        </p:spPr>
        <p:txBody>
          <a:bodyPr/>
          <a:lstStyle/>
          <a:p>
            <a:pPr>
              <a:buNone/>
            </a:pPr>
            <a:r>
              <a:rPr lang="es-ES_tradnl" dirty="0" smtClean="0"/>
              <a:t>Hay activación combinada de circuitos:</a:t>
            </a:r>
          </a:p>
          <a:p>
            <a:pPr indent="20638">
              <a:buFont typeface="Wingdings" pitchFamily="2" charset="2"/>
              <a:buChar char="ü"/>
            </a:pPr>
            <a:r>
              <a:rPr lang="es-ES_tradnl" dirty="0" smtClean="0"/>
              <a:t>Límbicos (elementos emocionales)</a:t>
            </a:r>
          </a:p>
          <a:p>
            <a:pPr indent="20638">
              <a:buFont typeface="Wingdings" pitchFamily="2" charset="2"/>
              <a:buChar char="ü"/>
            </a:pPr>
            <a:r>
              <a:rPr lang="es-ES_tradnl" dirty="0" smtClean="0"/>
              <a:t>Motores (estriados)</a:t>
            </a:r>
          </a:p>
          <a:p>
            <a:pPr indent="20638">
              <a:buFont typeface="Wingdings" pitchFamily="2" charset="2"/>
              <a:buChar char="ü"/>
            </a:pPr>
            <a:r>
              <a:rPr lang="es-ES_tradnl" dirty="0" smtClean="0"/>
              <a:t>Instintivos (diencéfalo)</a:t>
            </a:r>
          </a:p>
        </p:txBody>
      </p:sp>
      <p:sp>
        <p:nvSpPr>
          <p:cNvPr id="4" name="3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1712726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100000">
              <a:srgbClr val="FFC000"/>
            </a:gs>
            <a:gs pos="18000">
              <a:schemeClr val="tx1"/>
            </a:gs>
          </a:gsLst>
          <a:lin ang="5400000" scaled="0"/>
        </a:gradFill>
        <a:effectLst/>
      </p:bgPr>
    </p:bg>
    <p:spTree>
      <p:nvGrpSpPr>
        <p:cNvPr id="1" name=""/>
        <p:cNvGrpSpPr/>
        <p:nvPr/>
      </p:nvGrpSpPr>
      <p:grpSpPr>
        <a:xfrm>
          <a:off x="0" y="0"/>
          <a:ext cx="0" cy="0"/>
          <a:chOff x="0" y="0"/>
          <a:chExt cx="0" cy="0"/>
        </a:xfrm>
      </p:grpSpPr>
      <p:pic>
        <p:nvPicPr>
          <p:cNvPr id="5" name="4 Imagen" descr="200703151848140balanza.gif"/>
          <p:cNvPicPr>
            <a:picLocks noChangeAspect="1"/>
          </p:cNvPicPr>
          <p:nvPr/>
        </p:nvPicPr>
        <p:blipFill>
          <a:blip r:embed="rId2"/>
          <a:stretch>
            <a:fillRect/>
          </a:stretch>
        </p:blipFill>
        <p:spPr>
          <a:xfrm>
            <a:off x="1571604" y="214290"/>
            <a:ext cx="5559881" cy="6429396"/>
          </a:xfrm>
          <a:prstGeom prst="rect">
            <a:avLst/>
          </a:prstGeom>
        </p:spPr>
      </p:pic>
      <p:sp>
        <p:nvSpPr>
          <p:cNvPr id="8" name="7 CuadroTexto"/>
          <p:cNvSpPr txBox="1"/>
          <p:nvPr/>
        </p:nvSpPr>
        <p:spPr>
          <a:xfrm>
            <a:off x="1643042" y="3500438"/>
            <a:ext cx="1785950" cy="553998"/>
          </a:xfrm>
          <a:prstGeom prst="rect">
            <a:avLst/>
          </a:prstGeom>
          <a:noFill/>
        </p:spPr>
        <p:txBody>
          <a:bodyPr wrap="square" rtlCol="0">
            <a:spAutoFit/>
          </a:bodyPr>
          <a:lstStyle/>
          <a:p>
            <a:pPr algn="ctr"/>
            <a:r>
              <a:rPr lang="es-ES_tradnl" sz="3000" dirty="0" smtClean="0">
                <a:latin typeface="Courier New" pitchFamily="49" charset="0"/>
                <a:cs typeface="Courier New" pitchFamily="49" charset="0"/>
              </a:rPr>
              <a:t>SUEÑO</a:t>
            </a:r>
            <a:endParaRPr lang="es-ES_tradnl" sz="3000" dirty="0">
              <a:latin typeface="Courier New" pitchFamily="49" charset="0"/>
              <a:cs typeface="Courier New" pitchFamily="49" charset="0"/>
            </a:endParaRPr>
          </a:p>
        </p:txBody>
      </p:sp>
      <p:sp>
        <p:nvSpPr>
          <p:cNvPr id="7" name="6 CuadroTexto"/>
          <p:cNvSpPr txBox="1"/>
          <p:nvPr/>
        </p:nvSpPr>
        <p:spPr>
          <a:xfrm>
            <a:off x="4714876" y="4429132"/>
            <a:ext cx="2571768" cy="738664"/>
          </a:xfrm>
          <a:prstGeom prst="rect">
            <a:avLst/>
          </a:prstGeom>
          <a:noFill/>
          <a:ln>
            <a:noFill/>
          </a:ln>
          <a:effectLst>
            <a:outerShdw blurRad="50800" dist="50800" dir="5400000" algn="ctr" rotWithShape="0">
              <a:schemeClr val="tx1"/>
            </a:outerShdw>
          </a:effectLst>
        </p:spPr>
        <p:txBody>
          <a:bodyPr wrap="square" rtlCol="0">
            <a:spAutoFit/>
          </a:bodyPr>
          <a:lstStyle/>
          <a:p>
            <a:pPr algn="ctr"/>
            <a:r>
              <a:rPr lang="es-ES_tradnl" sz="4200" b="1" dirty="0" smtClean="0"/>
              <a:t>ESTRÉS</a:t>
            </a:r>
            <a:endParaRPr lang="es-ES_tradnl" sz="4200" b="1"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8202078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100000">
              <a:srgbClr val="FFC000"/>
            </a:gs>
            <a:gs pos="18000">
              <a:schemeClr val="tx1"/>
            </a:gs>
          </a:gsLst>
          <a:lin ang="5400000" scaled="0"/>
        </a:gradFill>
        <a:effectLst/>
      </p:bgPr>
    </p:bg>
    <p:spTree>
      <p:nvGrpSpPr>
        <p:cNvPr id="1" name=""/>
        <p:cNvGrpSpPr/>
        <p:nvPr/>
      </p:nvGrpSpPr>
      <p:grpSpPr>
        <a:xfrm>
          <a:off x="0" y="0"/>
          <a:ext cx="0" cy="0"/>
          <a:chOff x="0" y="0"/>
          <a:chExt cx="0" cy="0"/>
        </a:xfrm>
      </p:grpSpPr>
      <p:pic>
        <p:nvPicPr>
          <p:cNvPr id="5" name="4 Imagen" descr="200703151848140balanza.gif"/>
          <p:cNvPicPr>
            <a:picLocks noChangeAspect="1"/>
          </p:cNvPicPr>
          <p:nvPr/>
        </p:nvPicPr>
        <p:blipFill>
          <a:blip r:embed="rId2"/>
          <a:stretch>
            <a:fillRect/>
          </a:stretch>
        </p:blipFill>
        <p:spPr>
          <a:xfrm>
            <a:off x="1571604" y="214290"/>
            <a:ext cx="5559881" cy="6429396"/>
          </a:xfrm>
          <a:prstGeom prst="rect">
            <a:avLst/>
          </a:prstGeom>
        </p:spPr>
      </p:pic>
      <p:sp>
        <p:nvSpPr>
          <p:cNvPr id="8" name="7 CuadroTexto"/>
          <p:cNvSpPr txBox="1"/>
          <p:nvPr/>
        </p:nvSpPr>
        <p:spPr>
          <a:xfrm>
            <a:off x="4827229" y="4545606"/>
            <a:ext cx="2304256" cy="738664"/>
          </a:xfrm>
          <a:prstGeom prst="rect">
            <a:avLst/>
          </a:prstGeom>
          <a:noFill/>
        </p:spPr>
        <p:txBody>
          <a:bodyPr wrap="square" rtlCol="0">
            <a:spAutoFit/>
          </a:bodyPr>
          <a:lstStyle/>
          <a:p>
            <a:pPr algn="ctr"/>
            <a:r>
              <a:rPr lang="es-ES_tradnl" sz="4200" b="1" dirty="0" smtClean="0">
                <a:effectLst>
                  <a:outerShdw blurRad="38100" dist="38100" dir="2700000" algn="tl">
                    <a:srgbClr val="000000">
                      <a:alpha val="43137"/>
                    </a:srgbClr>
                  </a:outerShdw>
                </a:effectLst>
                <a:latin typeface="Courier New" pitchFamily="49" charset="0"/>
                <a:cs typeface="Courier New" pitchFamily="49" charset="0"/>
              </a:rPr>
              <a:t>SUEÑO</a:t>
            </a:r>
            <a:endParaRPr lang="es-ES_tradnl" sz="4200" b="1" dirty="0">
              <a:effectLst>
                <a:outerShdw blurRad="38100" dist="38100" dir="2700000" algn="tl">
                  <a:srgbClr val="000000">
                    <a:alpha val="43137"/>
                  </a:srgbClr>
                </a:outerShdw>
              </a:effectLst>
              <a:latin typeface="Courier New" pitchFamily="49" charset="0"/>
              <a:cs typeface="Courier New" pitchFamily="49" charset="0"/>
            </a:endParaRPr>
          </a:p>
        </p:txBody>
      </p:sp>
      <p:sp>
        <p:nvSpPr>
          <p:cNvPr id="7" name="6 CuadroTexto"/>
          <p:cNvSpPr txBox="1"/>
          <p:nvPr/>
        </p:nvSpPr>
        <p:spPr>
          <a:xfrm>
            <a:off x="1193985" y="3428988"/>
            <a:ext cx="2571768" cy="553998"/>
          </a:xfrm>
          <a:prstGeom prst="rect">
            <a:avLst/>
          </a:prstGeom>
          <a:noFill/>
          <a:ln>
            <a:noFill/>
          </a:ln>
          <a:effectLst>
            <a:outerShdw blurRad="50800" dist="50800" dir="5400000" algn="ctr" rotWithShape="0">
              <a:schemeClr val="tx1"/>
            </a:outerShdw>
          </a:effectLst>
        </p:spPr>
        <p:txBody>
          <a:bodyPr wrap="square" rtlCol="0">
            <a:spAutoFit/>
          </a:bodyPr>
          <a:lstStyle/>
          <a:p>
            <a:pPr algn="ctr"/>
            <a:r>
              <a:rPr lang="es-ES_tradnl" sz="3000" dirty="0" smtClean="0">
                <a:latin typeface="Courier New" pitchFamily="49" charset="0"/>
                <a:cs typeface="Courier New" pitchFamily="49" charset="0"/>
              </a:rPr>
              <a:t>ESTRÉS</a:t>
            </a:r>
            <a:endParaRPr lang="es-ES_tradnl" sz="3000" dirty="0">
              <a:latin typeface="Courier New" pitchFamily="49" charset="0"/>
              <a:cs typeface="Courier New" pitchFamily="49" charset="0"/>
            </a:endParaRPr>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53726703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28596" y="2000240"/>
            <a:ext cx="8229600" cy="1143000"/>
          </a:xfrm>
        </p:spPr>
        <p:txBody>
          <a:bodyPr/>
          <a:lstStyle/>
          <a:p>
            <a:r>
              <a:rPr lang="es-ES_tradnl" dirty="0" smtClean="0"/>
              <a:t>TRASTORNOS DEL SUEÑO</a:t>
            </a:r>
            <a:endParaRPr lang="es-ES_tradnl" dirty="0"/>
          </a:p>
        </p:txBody>
      </p:sp>
      <p:sp>
        <p:nvSpPr>
          <p:cNvPr id="3" name="2 Marcador de contenido"/>
          <p:cNvSpPr>
            <a:spLocks noGrp="1"/>
          </p:cNvSpPr>
          <p:nvPr>
            <p:ph idx="1"/>
          </p:nvPr>
        </p:nvSpPr>
        <p:spPr>
          <a:xfrm>
            <a:off x="428596" y="3786190"/>
            <a:ext cx="8229600" cy="1428760"/>
          </a:xfrm>
        </p:spPr>
        <p:txBody>
          <a:bodyPr>
            <a:normAutofit fontScale="92500" lnSpcReduction="20000"/>
          </a:bodyPr>
          <a:lstStyle/>
          <a:p>
            <a:pPr algn="ctr">
              <a:buNone/>
            </a:pPr>
            <a:r>
              <a:rPr lang="es-ES_tradnl" dirty="0" smtClean="0"/>
              <a:t>DISOMNIAS</a:t>
            </a:r>
          </a:p>
          <a:p>
            <a:pPr algn="ctr">
              <a:buNone/>
            </a:pPr>
            <a:r>
              <a:rPr lang="es-ES_tradnl" dirty="0" smtClean="0"/>
              <a:t>PARASOMNIAS</a:t>
            </a:r>
          </a:p>
          <a:p>
            <a:pPr algn="ctr">
              <a:buNone/>
            </a:pPr>
            <a:r>
              <a:rPr lang="es-ES_tradnl" dirty="0" smtClean="0"/>
              <a:t>INSOMNIO</a:t>
            </a:r>
            <a:endParaRPr lang="es-ES_tradnl" dirty="0"/>
          </a:p>
        </p:txBody>
      </p:sp>
      <p:sp>
        <p:nvSpPr>
          <p:cNvPr id="4" name="3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8486561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50800">
              <a:srgbClr val="FFFF00"/>
            </a:gs>
            <a:gs pos="100000">
              <a:schemeClr val="bg1"/>
            </a:gs>
            <a:gs pos="0">
              <a:schemeClr val="bg1"/>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28596" y="0"/>
            <a:ext cx="8229600" cy="1143000"/>
          </a:xfrm>
        </p:spPr>
        <p:txBody>
          <a:bodyPr/>
          <a:lstStyle/>
          <a:p>
            <a:r>
              <a:rPr lang="es-ES_tradnl" dirty="0" smtClean="0"/>
              <a:t>CONSECUENCIAS</a:t>
            </a:r>
            <a:endParaRPr lang="es-ES_tradnl" dirty="0"/>
          </a:p>
        </p:txBody>
      </p:sp>
      <p:sp>
        <p:nvSpPr>
          <p:cNvPr id="3" name="2 Marcador de contenido"/>
          <p:cNvSpPr>
            <a:spLocks noGrp="1"/>
          </p:cNvSpPr>
          <p:nvPr>
            <p:ph idx="1"/>
          </p:nvPr>
        </p:nvSpPr>
        <p:spPr>
          <a:xfrm>
            <a:off x="457200" y="1214422"/>
            <a:ext cx="8229600" cy="5643578"/>
          </a:xfrm>
        </p:spPr>
        <p:txBody>
          <a:bodyPr>
            <a:normAutofit fontScale="85000" lnSpcReduction="20000"/>
          </a:bodyPr>
          <a:lstStyle/>
          <a:p>
            <a:r>
              <a:rPr lang="es-ES_tradnl" dirty="0" smtClean="0"/>
              <a:t>Déficit cognitivos</a:t>
            </a:r>
          </a:p>
          <a:p>
            <a:r>
              <a:rPr lang="es-ES_tradnl" dirty="0" smtClean="0"/>
              <a:t>Disnemsias </a:t>
            </a:r>
          </a:p>
          <a:p>
            <a:r>
              <a:rPr lang="es-ES_tradnl" dirty="0" smtClean="0"/>
              <a:t>Demencias</a:t>
            </a:r>
          </a:p>
          <a:p>
            <a:r>
              <a:rPr lang="es-ES_tradnl" dirty="0" smtClean="0"/>
              <a:t>SRI</a:t>
            </a:r>
          </a:p>
          <a:p>
            <a:r>
              <a:rPr lang="es-ES_tradnl" dirty="0" smtClean="0"/>
              <a:t>S Metabólico</a:t>
            </a:r>
          </a:p>
          <a:p>
            <a:r>
              <a:rPr lang="es-ES_tradnl" dirty="0" smtClean="0"/>
              <a:t>Diabetes</a:t>
            </a:r>
          </a:p>
          <a:p>
            <a:r>
              <a:rPr lang="es-ES_tradnl" dirty="0" smtClean="0"/>
              <a:t>Obesidad  </a:t>
            </a:r>
          </a:p>
          <a:p>
            <a:r>
              <a:rPr lang="es-ES_tradnl" dirty="0" smtClean="0"/>
              <a:t>HTA</a:t>
            </a:r>
          </a:p>
          <a:p>
            <a:r>
              <a:rPr lang="es-ES_tradnl" dirty="0" smtClean="0"/>
              <a:t>Ansiedad – manías – fobias </a:t>
            </a:r>
          </a:p>
          <a:p>
            <a:r>
              <a:rPr lang="es-ES_tradnl" dirty="0" smtClean="0"/>
              <a:t>Depresión – distimias</a:t>
            </a:r>
          </a:p>
          <a:p>
            <a:r>
              <a:rPr lang="es-ES_tradnl" dirty="0" smtClean="0"/>
              <a:t>SPI</a:t>
            </a:r>
          </a:p>
          <a:p>
            <a:r>
              <a:rPr lang="es-ES_tradnl" dirty="0" smtClean="0"/>
              <a:t>SAHOS</a:t>
            </a:r>
          </a:p>
          <a:p>
            <a:r>
              <a:rPr lang="es-ES_tradnl" dirty="0" smtClean="0"/>
              <a:t>Insomnio </a:t>
            </a:r>
            <a:endParaRPr lang="es-ES_tradnl" dirty="0"/>
          </a:p>
        </p:txBody>
      </p:sp>
      <p:sp>
        <p:nvSpPr>
          <p:cNvPr id="4" name="3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377599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14282" y="1071546"/>
            <a:ext cx="8686800" cy="6572272"/>
          </a:xfrm>
        </p:spPr>
        <p:txBody>
          <a:bodyPr/>
          <a:lstStyle/>
          <a:p>
            <a:pPr algn="ctr">
              <a:buNone/>
            </a:pPr>
            <a:r>
              <a:rPr lang="es-ES_tradnl" sz="4200" dirty="0" smtClean="0"/>
              <a:t>Un sueño eficiente aumenta la remodelación y resincronización cortical</a:t>
            </a:r>
          </a:p>
          <a:p>
            <a:pPr algn="ctr">
              <a:buNone/>
            </a:pPr>
            <a:r>
              <a:rPr lang="es-ES_tradnl" sz="4200" dirty="0" smtClean="0"/>
              <a:t>Fijamos lo útil</a:t>
            </a:r>
          </a:p>
          <a:p>
            <a:pPr algn="ctr">
              <a:buNone/>
            </a:pPr>
            <a:r>
              <a:rPr lang="es-ES_tradnl" sz="4200" dirty="0" smtClean="0"/>
              <a:t>Descartamos lo innecesario</a:t>
            </a:r>
          </a:p>
          <a:p>
            <a:pPr algn="ctr">
              <a:buNone/>
            </a:pPr>
            <a:r>
              <a:rPr lang="es-ES_tradnl" sz="4200" dirty="0" smtClean="0"/>
              <a:t>Dormir es imprescindible para la vida</a:t>
            </a:r>
          </a:p>
          <a:p>
            <a:pPr>
              <a:buNone/>
            </a:pPr>
            <a:endParaRPr lang="es-ES_tradnl"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99459289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76000">
              <a:srgbClr val="92D050"/>
            </a:gs>
            <a:gs pos="24000">
              <a:srgbClr val="92D050"/>
            </a:gs>
            <a:gs pos="100000">
              <a:schemeClr val="tx1"/>
            </a:gs>
            <a:gs pos="0">
              <a:schemeClr val="tx1"/>
            </a:gs>
          </a:gsLst>
          <a:lin ang="5400000" scaled="0"/>
        </a:gradFill>
        <a:effectLst/>
      </p:bgPr>
    </p:bg>
    <p:spTree>
      <p:nvGrpSpPr>
        <p:cNvPr id="1" name=""/>
        <p:cNvGrpSpPr/>
        <p:nvPr/>
      </p:nvGrpSpPr>
      <p:grpSpPr>
        <a:xfrm>
          <a:off x="0" y="0"/>
          <a:ext cx="0" cy="0"/>
          <a:chOff x="0" y="0"/>
          <a:chExt cx="0" cy="0"/>
        </a:xfrm>
      </p:grpSpPr>
      <p:pic>
        <p:nvPicPr>
          <p:cNvPr id="1026" name="Picture 2" descr="N:\1 vigil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0" y="836712"/>
            <a:ext cx="9144000" cy="5036047"/>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282059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76000">
              <a:srgbClr val="92D050"/>
            </a:gs>
            <a:gs pos="24000">
              <a:srgbClr val="92D050"/>
            </a:gs>
            <a:gs pos="100000">
              <a:schemeClr val="tx1"/>
            </a:gs>
            <a:gs pos="0">
              <a:schemeClr val="tx1"/>
            </a:gs>
          </a:gsLst>
          <a:lin ang="5400000" scaled="0"/>
        </a:gradFill>
        <a:effectLst/>
      </p:bgPr>
    </p:bg>
    <p:spTree>
      <p:nvGrpSpPr>
        <p:cNvPr id="1" name=""/>
        <p:cNvGrpSpPr/>
        <p:nvPr/>
      </p:nvGrpSpPr>
      <p:grpSpPr>
        <a:xfrm>
          <a:off x="0" y="0"/>
          <a:ext cx="0" cy="0"/>
          <a:chOff x="0" y="0"/>
          <a:chExt cx="0" cy="0"/>
        </a:xfrm>
      </p:grpSpPr>
      <p:pic>
        <p:nvPicPr>
          <p:cNvPr id="2050" name="Picture 2" descr="N:\2 vigilia EV .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4704"/>
            <a:ext cx="9144000" cy="5037079"/>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869628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76000">
              <a:srgbClr val="92D050"/>
            </a:gs>
            <a:gs pos="24000">
              <a:srgbClr val="92D050"/>
            </a:gs>
            <a:gs pos="100000">
              <a:schemeClr val="tx1"/>
            </a:gs>
            <a:gs pos="0">
              <a:schemeClr val="tx1"/>
            </a:gs>
          </a:gsLst>
          <a:lin ang="5400000" scaled="0"/>
        </a:gradFill>
        <a:effectLst/>
      </p:bgPr>
    </p:bg>
    <p:spTree>
      <p:nvGrpSpPr>
        <p:cNvPr id="1" name=""/>
        <p:cNvGrpSpPr/>
        <p:nvPr/>
      </p:nvGrpSpPr>
      <p:grpSpPr>
        <a:xfrm>
          <a:off x="0" y="0"/>
          <a:ext cx="0" cy="0"/>
          <a:chOff x="0" y="0"/>
          <a:chExt cx="0" cy="0"/>
        </a:xfrm>
      </p:grpSpPr>
      <p:pic>
        <p:nvPicPr>
          <p:cNvPr id="3074" name="Picture 2" descr="N:\3 transició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1" y="836712"/>
            <a:ext cx="9144000" cy="5015763"/>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0163193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76000">
              <a:srgbClr val="92D050"/>
            </a:gs>
            <a:gs pos="24000">
              <a:srgbClr val="92D050"/>
            </a:gs>
            <a:gs pos="100000">
              <a:schemeClr val="tx1"/>
            </a:gs>
            <a:gs pos="0">
              <a:schemeClr val="tx1"/>
            </a:gs>
          </a:gsLst>
          <a:lin ang="5400000" scaled="0"/>
        </a:gradFill>
        <a:effectLst/>
      </p:bgPr>
    </p:bg>
    <p:spTree>
      <p:nvGrpSpPr>
        <p:cNvPr id="1" name=""/>
        <p:cNvGrpSpPr/>
        <p:nvPr/>
      </p:nvGrpSpPr>
      <p:grpSpPr>
        <a:xfrm>
          <a:off x="0" y="0"/>
          <a:ext cx="0" cy="0"/>
          <a:chOff x="0" y="0"/>
          <a:chExt cx="0" cy="0"/>
        </a:xfrm>
      </p:grpSpPr>
      <p:pic>
        <p:nvPicPr>
          <p:cNvPr id="4098" name="Picture 2" descr="N:\4 etapa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46" y="764704"/>
            <a:ext cx="9153231" cy="5041133"/>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1556174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76000">
              <a:srgbClr val="92D050"/>
            </a:gs>
            <a:gs pos="24000">
              <a:srgbClr val="92D050"/>
            </a:gs>
            <a:gs pos="100000">
              <a:schemeClr val="tx1"/>
            </a:gs>
            <a:gs pos="0">
              <a:schemeClr val="tx1"/>
            </a:gs>
          </a:gsLst>
          <a:lin ang="5400000" scaled="0"/>
        </a:gradFill>
        <a:effectLst/>
      </p:bgPr>
    </p:bg>
    <p:spTree>
      <p:nvGrpSpPr>
        <p:cNvPr id="1" name=""/>
        <p:cNvGrpSpPr/>
        <p:nvPr/>
      </p:nvGrpSpPr>
      <p:grpSpPr>
        <a:xfrm>
          <a:off x="0" y="0"/>
          <a:ext cx="0" cy="0"/>
          <a:chOff x="0" y="0"/>
          <a:chExt cx="0" cy="0"/>
        </a:xfrm>
      </p:grpSpPr>
      <p:pic>
        <p:nvPicPr>
          <p:cNvPr id="5122" name="Picture 2" descr="N:\5 etapa 1  y A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4704"/>
            <a:ext cx="9144000" cy="5020337"/>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0888939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76000">
              <a:srgbClr val="92D050"/>
            </a:gs>
            <a:gs pos="24000">
              <a:srgbClr val="92D050"/>
            </a:gs>
            <a:gs pos="100000">
              <a:schemeClr val="tx1"/>
            </a:gs>
            <a:gs pos="0">
              <a:schemeClr val="tx1"/>
            </a:gs>
          </a:gsLst>
          <a:lin ang="5400000" scaled="0"/>
        </a:gradFill>
        <a:effectLst/>
      </p:bgPr>
    </p:bg>
    <p:spTree>
      <p:nvGrpSpPr>
        <p:cNvPr id="1" name=""/>
        <p:cNvGrpSpPr/>
        <p:nvPr/>
      </p:nvGrpSpPr>
      <p:grpSpPr>
        <a:xfrm>
          <a:off x="0" y="0"/>
          <a:ext cx="0" cy="0"/>
          <a:chOff x="0" y="0"/>
          <a:chExt cx="0" cy="0"/>
        </a:xfrm>
      </p:grpSpPr>
      <p:pic>
        <p:nvPicPr>
          <p:cNvPr id="6146" name="Picture 2" descr="N:\6 etapa 1 EV S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3969"/>
            <a:ext cx="9144000" cy="4903819"/>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5408793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76000">
              <a:srgbClr val="92D050"/>
            </a:gs>
            <a:gs pos="24000">
              <a:srgbClr val="92D050"/>
            </a:gs>
            <a:gs pos="100000">
              <a:schemeClr val="tx1"/>
            </a:gs>
            <a:gs pos="0">
              <a:schemeClr val="tx1"/>
            </a:gs>
          </a:gsLst>
          <a:lin ang="5400000" scaled="0"/>
        </a:gradFill>
        <a:effectLst/>
      </p:bgPr>
    </p:bg>
    <p:spTree>
      <p:nvGrpSpPr>
        <p:cNvPr id="1" name=""/>
        <p:cNvGrpSpPr/>
        <p:nvPr/>
      </p:nvGrpSpPr>
      <p:grpSpPr>
        <a:xfrm>
          <a:off x="0" y="0"/>
          <a:ext cx="0" cy="0"/>
          <a:chOff x="0" y="0"/>
          <a:chExt cx="0" cy="0"/>
        </a:xfrm>
      </p:grpSpPr>
      <p:pic>
        <p:nvPicPr>
          <p:cNvPr id="7170" name="Picture 2" descr="N:\7 S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6" y="836712"/>
            <a:ext cx="9144000" cy="5020337"/>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2726283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76000">
              <a:srgbClr val="92D050"/>
            </a:gs>
            <a:gs pos="24000">
              <a:srgbClr val="92D050"/>
            </a:gs>
            <a:gs pos="100000">
              <a:schemeClr val="tx1"/>
            </a:gs>
            <a:gs pos="0">
              <a:schemeClr val="tx1"/>
            </a:gs>
          </a:gsLst>
          <a:lin ang="5400000" scaled="0"/>
        </a:gradFill>
        <a:effectLst/>
      </p:bgPr>
    </p:bg>
    <p:spTree>
      <p:nvGrpSpPr>
        <p:cNvPr id="1" name=""/>
        <p:cNvGrpSpPr/>
        <p:nvPr/>
      </p:nvGrpSpPr>
      <p:grpSpPr>
        <a:xfrm>
          <a:off x="0" y="0"/>
          <a:ext cx="0" cy="0"/>
          <a:chOff x="0" y="0"/>
          <a:chExt cx="0" cy="0"/>
        </a:xfrm>
      </p:grpSpPr>
      <p:pic>
        <p:nvPicPr>
          <p:cNvPr id="8194" name="Picture 2" descr="N:\8 AM y S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45" y="963509"/>
            <a:ext cx="9175265" cy="4946400"/>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0513871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76000">
              <a:srgbClr val="92D050"/>
            </a:gs>
            <a:gs pos="24000">
              <a:srgbClr val="92D050"/>
            </a:gs>
            <a:gs pos="100000">
              <a:schemeClr val="tx1"/>
            </a:gs>
            <a:gs pos="0">
              <a:schemeClr val="tx1"/>
            </a:gs>
          </a:gsLst>
          <a:lin ang="5400000" scaled="0"/>
        </a:gradFill>
        <a:effectLst/>
      </p:bgPr>
    </p:bg>
    <p:spTree>
      <p:nvGrpSpPr>
        <p:cNvPr id="1" name=""/>
        <p:cNvGrpSpPr/>
        <p:nvPr/>
      </p:nvGrpSpPr>
      <p:grpSpPr>
        <a:xfrm>
          <a:off x="0" y="0"/>
          <a:ext cx="0" cy="0"/>
          <a:chOff x="0" y="0"/>
          <a:chExt cx="0" cy="0"/>
        </a:xfrm>
      </p:grpSpPr>
      <p:pic>
        <p:nvPicPr>
          <p:cNvPr id="9218" name="Picture 2" descr="N:\9 etapa 2 y desaturació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0132"/>
            <a:ext cx="9144000" cy="5036047"/>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2627460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76000">
              <a:srgbClr val="92D050"/>
            </a:gs>
            <a:gs pos="24000">
              <a:srgbClr val="92D050"/>
            </a:gs>
            <a:gs pos="100000">
              <a:schemeClr val="tx1"/>
            </a:gs>
            <a:gs pos="0">
              <a:schemeClr val="tx1"/>
            </a:gs>
          </a:gsLst>
          <a:lin ang="5400000" scaled="0"/>
        </a:gradFill>
        <a:effectLst/>
      </p:bgPr>
    </p:bg>
    <p:spTree>
      <p:nvGrpSpPr>
        <p:cNvPr id="1" name=""/>
        <p:cNvGrpSpPr/>
        <p:nvPr/>
      </p:nvGrpSpPr>
      <p:grpSpPr>
        <a:xfrm>
          <a:off x="0" y="0"/>
          <a:ext cx="0" cy="0"/>
          <a:chOff x="0" y="0"/>
          <a:chExt cx="0" cy="0"/>
        </a:xfrm>
      </p:grpSpPr>
      <p:pic>
        <p:nvPicPr>
          <p:cNvPr id="10242" name="Picture 2" descr="N:\10 continuació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71858"/>
            <a:ext cx="9144000" cy="5041642"/>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6237299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76000">
              <a:srgbClr val="92D050"/>
            </a:gs>
            <a:gs pos="24000">
              <a:srgbClr val="92D050"/>
            </a:gs>
            <a:gs pos="100000">
              <a:schemeClr val="tx1"/>
            </a:gs>
            <a:gs pos="0">
              <a:schemeClr val="tx1"/>
            </a:gs>
          </a:gsLst>
          <a:lin ang="5400000" scaled="0"/>
        </a:gradFill>
        <a:effectLst/>
      </p:bgPr>
    </p:bg>
    <p:spTree>
      <p:nvGrpSpPr>
        <p:cNvPr id="1" name=""/>
        <p:cNvGrpSpPr/>
        <p:nvPr/>
      </p:nvGrpSpPr>
      <p:grpSpPr>
        <a:xfrm>
          <a:off x="0" y="0"/>
          <a:ext cx="0" cy="0"/>
          <a:chOff x="0" y="0"/>
          <a:chExt cx="0" cy="0"/>
        </a:xfrm>
      </p:grpSpPr>
      <p:pic>
        <p:nvPicPr>
          <p:cNvPr id="11266" name="Picture 2" descr="N:\11 bradic y AO y S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88" y="980728"/>
            <a:ext cx="9144000" cy="5036047"/>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3282893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76000">
              <a:srgbClr val="92D050"/>
            </a:gs>
            <a:gs pos="24000">
              <a:srgbClr val="92D050"/>
            </a:gs>
            <a:gs pos="100000">
              <a:schemeClr val="tx1"/>
            </a:gs>
            <a:gs pos="0">
              <a:schemeClr val="tx1"/>
            </a:gs>
          </a:gsLst>
          <a:lin ang="5400000" scaled="0"/>
        </a:gradFill>
        <a:effectLst/>
      </p:bgPr>
    </p:bg>
    <p:spTree>
      <p:nvGrpSpPr>
        <p:cNvPr id="1" name=""/>
        <p:cNvGrpSpPr/>
        <p:nvPr/>
      </p:nvGrpSpPr>
      <p:grpSpPr>
        <a:xfrm>
          <a:off x="0" y="0"/>
          <a:ext cx="0" cy="0"/>
          <a:chOff x="0" y="0"/>
          <a:chExt cx="0" cy="0"/>
        </a:xfrm>
      </p:grpSpPr>
      <p:pic>
        <p:nvPicPr>
          <p:cNvPr id="12290" name="Picture 2" descr="N:\12 hipop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712"/>
            <a:ext cx="9144000" cy="5025906"/>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19875657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N:\14 Hipnogr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2776"/>
            <a:ext cx="9129712" cy="4167912"/>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50921544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N:\13 hipnograma con S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8680"/>
            <a:ext cx="9144000" cy="6062039"/>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34401325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0" b="-50000"/>
          </a:stretch>
        </a:blipFill>
        <a:effectLst/>
      </p:bgPr>
    </p:bg>
    <p:spTree>
      <p:nvGrpSpPr>
        <p:cNvPr id="1" name=""/>
        <p:cNvGrpSpPr/>
        <p:nvPr/>
      </p:nvGrpSpPr>
      <p:grpSpPr>
        <a:xfrm>
          <a:off x="0" y="0"/>
          <a:ext cx="0" cy="0"/>
          <a:chOff x="0" y="0"/>
          <a:chExt cx="0" cy="0"/>
        </a:xfrm>
      </p:grpSpPr>
      <p:sp>
        <p:nvSpPr>
          <p:cNvPr id="4" name="3 Rectángulo"/>
          <p:cNvSpPr/>
          <p:nvPr/>
        </p:nvSpPr>
        <p:spPr>
          <a:xfrm>
            <a:off x="0" y="332656"/>
            <a:ext cx="9144000" cy="1107996"/>
          </a:xfrm>
          <a:prstGeom prst="rect">
            <a:avLst/>
          </a:prstGeom>
          <a:effectLst>
            <a:outerShdw blurRad="50800" dist="50800" dir="5400000" algn="ctr" rotWithShape="0">
              <a:schemeClr val="bg1"/>
            </a:outerShdw>
          </a:effectLst>
        </p:spPr>
        <p:txBody>
          <a:bodyPr wrap="square">
            <a:spAutoFit/>
          </a:bodyPr>
          <a:lstStyle/>
          <a:p>
            <a:pPr algn="ctr"/>
            <a:r>
              <a:rPr lang="es-AR" sz="3300" b="1" dirty="0"/>
              <a:t>DORMIR FACTOR CLAVE PARA VIVIR MÁS AÑOS CON MÁS SALUD</a:t>
            </a:r>
            <a:endParaRPr lang="es-ES" sz="3300" b="1" dirty="0"/>
          </a:p>
        </p:txBody>
      </p:sp>
      <p:sp>
        <p:nvSpPr>
          <p:cNvPr id="5" name="4 Rectángulo"/>
          <p:cNvSpPr/>
          <p:nvPr/>
        </p:nvSpPr>
        <p:spPr>
          <a:xfrm>
            <a:off x="467544" y="1626763"/>
            <a:ext cx="8208912" cy="4893647"/>
          </a:xfrm>
          <a:prstGeom prst="rect">
            <a:avLst/>
          </a:prstGeom>
          <a:effectLst>
            <a:outerShdw blurRad="50800" dist="50800" dir="5400000" algn="ctr" rotWithShape="0">
              <a:schemeClr val="bg1"/>
            </a:outerShdw>
          </a:effectLst>
        </p:spPr>
        <p:txBody>
          <a:bodyPr wrap="square">
            <a:spAutoFit/>
          </a:bodyPr>
          <a:lstStyle/>
          <a:p>
            <a:pPr marL="285750" lvl="0" indent="-285750">
              <a:buFont typeface="Arial" pitchFamily="34" charset="0"/>
              <a:buChar char="•"/>
            </a:pPr>
            <a:r>
              <a:rPr lang="es-AR" sz="2400" b="1" dirty="0" smtClean="0"/>
              <a:t>Estudio realizado en China (país con más de 1.300 millones de habitantes) con 40.5 millones mayores de 75 años, en el año 2005</a:t>
            </a:r>
            <a:endParaRPr lang="es-ES" sz="2400" b="1" dirty="0" smtClean="0"/>
          </a:p>
          <a:p>
            <a:pPr marL="285750" lvl="0" indent="-285750">
              <a:buFont typeface="Arial" pitchFamily="34" charset="0"/>
              <a:buChar char="•"/>
            </a:pPr>
            <a:r>
              <a:rPr lang="es-AR" sz="2400" b="1" dirty="0" smtClean="0"/>
              <a:t>Muestra de 15.638 mayores de 65</a:t>
            </a:r>
            <a:endParaRPr lang="es-ES" sz="2400" b="1" dirty="0" smtClean="0"/>
          </a:p>
          <a:p>
            <a:pPr marL="285750" lvl="0" indent="-285750">
              <a:buFont typeface="Arial" pitchFamily="34" charset="0"/>
              <a:buChar char="•"/>
            </a:pPr>
            <a:r>
              <a:rPr lang="es-AR" sz="2400" b="1" dirty="0" smtClean="0"/>
              <a:t>3.927 personas entre los 90 y 99 años</a:t>
            </a:r>
            <a:endParaRPr lang="es-ES" sz="2400" b="1" dirty="0" smtClean="0"/>
          </a:p>
          <a:p>
            <a:pPr marL="285750" lvl="0" indent="-285750">
              <a:buFont typeface="Arial" pitchFamily="34" charset="0"/>
              <a:buChar char="•"/>
            </a:pPr>
            <a:r>
              <a:rPr lang="es-AR" sz="2400" b="1" dirty="0" smtClean="0"/>
              <a:t>2.794 personas con más de 100 años</a:t>
            </a:r>
            <a:endParaRPr lang="es-ES" sz="2400" b="1" dirty="0" smtClean="0"/>
          </a:p>
          <a:p>
            <a:pPr marL="285750" lvl="0" indent="-285750">
              <a:buFont typeface="Arial" pitchFamily="34" charset="0"/>
              <a:buChar char="•"/>
            </a:pPr>
            <a:r>
              <a:rPr lang="es-AR" sz="2400" b="1" dirty="0" smtClean="0"/>
              <a:t>Declararon disfrutar una media de 7.5horas diarias de sueño incluyendo siestas</a:t>
            </a:r>
            <a:endParaRPr lang="es-ES" sz="2400" b="1" dirty="0" smtClean="0"/>
          </a:p>
          <a:p>
            <a:pPr marL="285750" lvl="0" indent="-285750">
              <a:buFont typeface="Arial" pitchFamily="34" charset="0"/>
              <a:buChar char="•"/>
            </a:pPr>
            <a:r>
              <a:rPr lang="es-AR" sz="2400" b="1" dirty="0" smtClean="0"/>
              <a:t>El 65% calificó su calidad de sueño como buena o muy buena</a:t>
            </a:r>
            <a:endParaRPr lang="es-ES" sz="2400" b="1" dirty="0" smtClean="0"/>
          </a:p>
          <a:p>
            <a:pPr marL="285750" lvl="0" indent="-285750">
              <a:buFont typeface="Arial" pitchFamily="34" charset="0"/>
              <a:buChar char="•"/>
            </a:pPr>
            <a:r>
              <a:rPr lang="es-AR" sz="2400" b="1" dirty="0" smtClean="0"/>
              <a:t>Las mayores de 100 manifestaron gozar un mejor descanso que las de entre 65-79 años, tendientes a </a:t>
            </a:r>
            <a:r>
              <a:rPr lang="es-AR" sz="2400" b="1" smtClean="0"/>
              <a:t>dormir 10 horas </a:t>
            </a:r>
            <a:r>
              <a:rPr lang="es-AR" sz="2400" b="1" dirty="0" smtClean="0"/>
              <a:t>o más</a:t>
            </a:r>
            <a:endParaRPr lang="es-ES" sz="2400" b="1" dirty="0" smtClean="0"/>
          </a:p>
          <a:p>
            <a:pPr marL="285750" lvl="0" indent="-285750">
              <a:buFont typeface="Arial" pitchFamily="34" charset="0"/>
              <a:buChar char="•"/>
            </a:pPr>
            <a:r>
              <a:rPr lang="es-AR" sz="2400" b="1" dirty="0" smtClean="0"/>
              <a:t>Los que vivían en familia relataron mejor calidad de sueño</a:t>
            </a:r>
            <a:endParaRPr lang="es-ES" sz="2400" b="1"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350679951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1000" r="-2000" b="-1000"/>
          </a:stretch>
        </a:blipFill>
        <a:effectLst/>
      </p:bgPr>
    </p:bg>
    <p:spTree>
      <p:nvGrpSpPr>
        <p:cNvPr id="1" name=""/>
        <p:cNvGrpSpPr/>
        <p:nvPr/>
      </p:nvGrpSpPr>
      <p:grpSpPr>
        <a:xfrm>
          <a:off x="0" y="0"/>
          <a:ext cx="0" cy="0"/>
          <a:chOff x="0" y="0"/>
          <a:chExt cx="0" cy="0"/>
        </a:xfrm>
      </p:grpSpPr>
      <p:sp>
        <p:nvSpPr>
          <p:cNvPr id="4" name="3 Rectángulo"/>
          <p:cNvSpPr/>
          <p:nvPr/>
        </p:nvSpPr>
        <p:spPr>
          <a:xfrm>
            <a:off x="0" y="404664"/>
            <a:ext cx="9144000" cy="553998"/>
          </a:xfrm>
          <a:prstGeom prst="rect">
            <a:avLst/>
          </a:prstGeom>
        </p:spPr>
        <p:txBody>
          <a:bodyPr wrap="square">
            <a:spAutoFit/>
          </a:bodyPr>
          <a:lstStyle/>
          <a:p>
            <a:pPr algn="ctr"/>
            <a:r>
              <a:rPr lang="es-AR" sz="3000" dirty="0"/>
              <a:t>UNA BUENA SALUD AYUDA A DORMIR MEJOR</a:t>
            </a:r>
            <a:endParaRPr lang="es-ES" sz="3000" dirty="0"/>
          </a:p>
        </p:txBody>
      </p:sp>
      <p:sp>
        <p:nvSpPr>
          <p:cNvPr id="5" name="4 Rectángulo"/>
          <p:cNvSpPr/>
          <p:nvPr/>
        </p:nvSpPr>
        <p:spPr>
          <a:xfrm>
            <a:off x="521550" y="1702125"/>
            <a:ext cx="8100900" cy="3785652"/>
          </a:xfrm>
          <a:prstGeom prst="rect">
            <a:avLst/>
          </a:prstGeom>
        </p:spPr>
        <p:txBody>
          <a:bodyPr wrap="square">
            <a:spAutoFit/>
          </a:bodyPr>
          <a:lstStyle/>
          <a:p>
            <a:pPr marL="285750" lvl="0" indent="-285750">
              <a:buFont typeface="Arial" pitchFamily="34" charset="0"/>
              <a:buChar char="•"/>
            </a:pPr>
            <a:r>
              <a:rPr lang="es-AR" sz="2400" dirty="0" smtClean="0"/>
              <a:t>Edad y condiciones de salud son factores determinantes del buen dormir</a:t>
            </a:r>
            <a:endParaRPr lang="es-ES" sz="2400" dirty="0" smtClean="0"/>
          </a:p>
          <a:p>
            <a:pPr marL="285750" lvl="0" indent="-285750">
              <a:buFont typeface="Arial" pitchFamily="34" charset="0"/>
              <a:buChar char="•"/>
            </a:pPr>
            <a:r>
              <a:rPr lang="es-AR" sz="2400" dirty="0" smtClean="0"/>
              <a:t>Problemas de salud directamente relacionados con peor calidad de sueño</a:t>
            </a:r>
            <a:endParaRPr lang="es-ES" sz="2400" dirty="0" smtClean="0"/>
          </a:p>
          <a:p>
            <a:pPr marL="285750" lvl="0" indent="-285750">
              <a:buFont typeface="Arial" pitchFamily="34" charset="0"/>
              <a:buChar char="•"/>
            </a:pPr>
            <a:r>
              <a:rPr lang="es-AR" sz="2400" dirty="0" smtClean="0"/>
              <a:t>Acceso a la atención sanitaria y estatus económico directamente relacionados con la calidad del sueño</a:t>
            </a:r>
            <a:endParaRPr lang="es-ES" sz="2400" dirty="0" smtClean="0"/>
          </a:p>
          <a:p>
            <a:pPr marL="285750" lvl="0" indent="-285750">
              <a:buFont typeface="Arial" pitchFamily="34" charset="0"/>
              <a:buChar char="•"/>
            </a:pPr>
            <a:r>
              <a:rPr lang="es-AR" sz="2400" dirty="0" smtClean="0"/>
              <a:t>«Los problemas del sueño a las edades más avanzadas son más propensos a surgir por una variedad de factores fisiológicos y sociales más que por el envejecimiento en sí mismo» (</a:t>
            </a:r>
            <a:r>
              <a:rPr lang="es-AR" sz="2400" dirty="0" err="1"/>
              <a:t>D</a:t>
            </a:r>
            <a:r>
              <a:rPr lang="es-AR" sz="2400" dirty="0" err="1" smtClean="0"/>
              <a:t>annan</a:t>
            </a:r>
            <a:r>
              <a:rPr lang="es-AR" sz="2400" dirty="0" smtClean="0"/>
              <a:t> </a:t>
            </a:r>
            <a:r>
              <a:rPr lang="es-AR" sz="2400" dirty="0" err="1"/>
              <a:t>G</a:t>
            </a:r>
            <a:r>
              <a:rPr lang="es-AR" sz="2400" dirty="0" err="1" smtClean="0"/>
              <a:t>u</a:t>
            </a:r>
            <a:r>
              <a:rPr lang="es-AR" sz="2400" dirty="0" smtClean="0"/>
              <a:t>, director de la investigación)</a:t>
            </a:r>
            <a:endParaRPr lang="es-ES" sz="2400" dirty="0"/>
          </a:p>
        </p:txBody>
      </p:sp>
      <p:sp>
        <p:nvSpPr>
          <p:cNvPr id="2" name="1 Marcador de pie de página"/>
          <p:cNvSpPr>
            <a:spLocks noGrp="1"/>
          </p:cNvSpPr>
          <p:nvPr>
            <p:ph type="ftr" sz="quarter" idx="11"/>
          </p:nvPr>
        </p:nvSpPr>
        <p:spPr/>
        <p:txBody>
          <a:bodyPr/>
          <a:lstStyle/>
          <a:p>
            <a:r>
              <a:rPr lang="es-ES" smtClean="0"/>
              <a:t>www.lanesu.com.ar</a:t>
            </a:r>
            <a:endParaRPr lang="es-ES"/>
          </a:p>
        </p:txBody>
      </p:sp>
    </p:spTree>
    <p:extLst>
      <p:ext uri="{BB962C8B-B14F-4D97-AF65-F5344CB8AC3E}">
        <p14:creationId xmlns:p14="http://schemas.microsoft.com/office/powerpoint/2010/main" val="246756459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3 Rectángulo"/>
          <p:cNvSpPr/>
          <p:nvPr/>
        </p:nvSpPr>
        <p:spPr>
          <a:xfrm>
            <a:off x="0" y="2420888"/>
            <a:ext cx="9144000" cy="1200329"/>
          </a:xfrm>
          <a:prstGeom prst="rect">
            <a:avLst/>
          </a:prstGeom>
          <a:effectLst>
            <a:outerShdw blurRad="50800" dist="50800" dir="5400000" algn="ctr" rotWithShape="0">
              <a:schemeClr val="tx1"/>
            </a:outerShdw>
          </a:effectLst>
        </p:spPr>
        <p:txBody>
          <a:bodyPr wrap="square">
            <a:spAutoFit/>
          </a:bodyPr>
          <a:lstStyle/>
          <a:p>
            <a:pPr algn="ctr"/>
            <a:r>
              <a:rPr lang="es-AR" sz="7200" dirty="0" smtClean="0">
                <a:solidFill>
                  <a:srgbClr val="FF99FF"/>
                </a:solidFill>
                <a:latin typeface="Forte" pitchFamily="66" charset="0"/>
              </a:rPr>
              <a:t>Muchas Gracias</a:t>
            </a:r>
            <a:endParaRPr lang="es-ES" sz="7200" dirty="0">
              <a:solidFill>
                <a:srgbClr val="FF99FF"/>
              </a:solidFill>
              <a:latin typeface="Forte" pitchFamily="66" charset="0"/>
            </a:endParaRPr>
          </a:p>
        </p:txBody>
      </p:sp>
      <p:sp>
        <p:nvSpPr>
          <p:cNvPr id="2" name="1 Marcador de pie de página"/>
          <p:cNvSpPr>
            <a:spLocks noGrp="1"/>
          </p:cNvSpPr>
          <p:nvPr>
            <p:ph type="ftr" sz="quarter" idx="11"/>
          </p:nvPr>
        </p:nvSpPr>
        <p:spPr/>
        <p:txBody>
          <a:bodyPr/>
          <a:lstStyle/>
          <a:p>
            <a:r>
              <a:rPr lang="es-ES" sz="1500" u="sng" dirty="0" smtClean="0">
                <a:solidFill>
                  <a:schemeClr val="tx1"/>
                </a:solidFill>
                <a:hlinkClick r:id="rId3"/>
              </a:rPr>
              <a:t>www.lanesu.com.ar</a:t>
            </a:r>
            <a:endParaRPr lang="es-ES" sz="1500" u="sng" dirty="0" smtClean="0">
              <a:solidFill>
                <a:schemeClr val="tx1"/>
              </a:solidFill>
            </a:endParaRPr>
          </a:p>
          <a:p>
            <a:r>
              <a:rPr lang="es-ES" sz="1500" u="sng" dirty="0" smtClean="0">
                <a:solidFill>
                  <a:schemeClr val="tx1"/>
                </a:solidFill>
                <a:hlinkClick r:id="rId4"/>
              </a:rPr>
              <a:t>anamsmaffeis@yahoo.com.ar</a:t>
            </a:r>
            <a:endParaRPr lang="es-ES" sz="1500" u="sng" dirty="0" smtClean="0">
              <a:solidFill>
                <a:schemeClr val="tx1"/>
              </a:solidFill>
            </a:endParaRPr>
          </a:p>
        </p:txBody>
      </p:sp>
    </p:spTree>
    <p:extLst>
      <p:ext uri="{BB962C8B-B14F-4D97-AF65-F5344CB8AC3E}">
        <p14:creationId xmlns:p14="http://schemas.microsoft.com/office/powerpoint/2010/main" val="400194912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1501</Words>
  <Application>Microsoft Office PowerPoint</Application>
  <PresentationFormat>Presentación en pantalla (4:3)</PresentationFormat>
  <Paragraphs>309</Paragraphs>
  <Slides>62</Slides>
  <Notes>2</Notes>
  <HiddenSlides>0</HiddenSlides>
  <MMClips>0</MMClips>
  <ScaleCrop>false</ScaleCrop>
  <HeadingPairs>
    <vt:vector size="4" baseType="variant">
      <vt:variant>
        <vt:lpstr>Tema</vt:lpstr>
      </vt:variant>
      <vt:variant>
        <vt:i4>1</vt:i4>
      </vt:variant>
      <vt:variant>
        <vt:lpstr>Títulos de diapositiva</vt:lpstr>
      </vt:variant>
      <vt:variant>
        <vt:i4>62</vt:i4>
      </vt:variant>
    </vt:vector>
  </HeadingPairs>
  <TitlesOfParts>
    <vt:vector size="63" baseType="lpstr">
      <vt:lpstr>Tema de Office</vt:lpstr>
      <vt:lpstr>TRASTORNOS DEL SUEÑO DESDE UN ABORDAJE PNIE      </vt:lpstr>
      <vt:lpstr>Presentación de PowerPoint</vt:lpstr>
      <vt:lpstr>PARADIGMAS PNIE</vt:lpstr>
      <vt:lpstr>Presentación de PowerPoint</vt:lpstr>
      <vt:lpstr>Presentación de PowerPoint</vt:lpstr>
      <vt:lpstr>Presentación de PowerPoint</vt:lpstr>
      <vt:lpstr>Presentación de PowerPoint</vt:lpstr>
      <vt:lpstr>Presentación de PowerPoint</vt:lpstr>
      <vt:lpstr>Presentación de PowerPoint</vt:lpstr>
      <vt:lpstr>SUEÑO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Vigilia «Encéfalo activo en Cuerpo activo»</vt:lpstr>
      <vt:lpstr>Sueño lento «Encéfalo inactivo en Cuerpo activo»</vt:lpstr>
      <vt:lpstr>Sueño REM «Encéfalo Activo en cuerpo Inactivo»</vt:lpstr>
      <vt:lpstr>Presentación de PowerPoint</vt:lpstr>
      <vt:lpstr>Presentación de PowerPoint</vt:lpstr>
      <vt:lpstr>Presentación de PowerPoint</vt:lpstr>
      <vt:lpstr>Presentación de PowerPoint</vt:lpstr>
      <vt:lpstr>Presentación de PowerPoint</vt:lpstr>
      <vt:lpstr>Presentación de PowerPoint</vt:lpstr>
      <vt:lpstr>MELATONINA</vt:lpstr>
      <vt:lpstr>SUEÑO NREM</vt:lpstr>
      <vt:lpstr>Presentación de PowerPoint</vt:lpstr>
      <vt:lpstr>DISMINUCIÓN DE SUEÑO NREM</vt:lpstr>
      <vt:lpstr>Presentación de PowerPoint</vt:lpstr>
      <vt:lpstr>SUEÑO REM</vt:lpstr>
      <vt:lpstr>Presentación de PowerPoint</vt:lpstr>
      <vt:lpstr>Presentación de PowerPoint</vt:lpstr>
      <vt:lpstr>DISMINUCIÓN DE SUEÑO REM</vt:lpstr>
      <vt:lpstr>¿POR QUÉ SOÑAMOS? </vt:lpstr>
      <vt:lpstr>Presentación de PowerPoint</vt:lpstr>
      <vt:lpstr>SUEÑO REM</vt:lpstr>
      <vt:lpstr>Presentación de PowerPoint</vt:lpstr>
      <vt:lpstr>Presentación de PowerPoint</vt:lpstr>
      <vt:lpstr>TRASTORNOS DEL SUEÑO</vt:lpstr>
      <vt:lpstr>CONSECUENCIAS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TRASTORNOS DEL SUEÑO DESDE UN ABORDAJE PNIE</dc:title>
  <dc:creator>María Noel</dc:creator>
  <cp:lastModifiedBy>María Noel</cp:lastModifiedBy>
  <cp:revision>5</cp:revision>
  <dcterms:created xsi:type="dcterms:W3CDTF">2012-10-26T00:19:48Z</dcterms:created>
  <dcterms:modified xsi:type="dcterms:W3CDTF">2012-10-26T21:58:23Z</dcterms:modified>
</cp:coreProperties>
</file>