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7" r:id="rId2"/>
    <p:sldId id="258" r:id="rId3"/>
    <p:sldId id="261" r:id="rId4"/>
    <p:sldId id="259" r:id="rId5"/>
    <p:sldId id="260" r:id="rId6"/>
    <p:sldId id="263" r:id="rId7"/>
    <p:sldId id="266" r:id="rId8"/>
    <p:sldId id="302" r:id="rId9"/>
    <p:sldId id="265" r:id="rId10"/>
    <p:sldId id="264" r:id="rId11"/>
    <p:sldId id="270" r:id="rId12"/>
    <p:sldId id="281" r:id="rId13"/>
    <p:sldId id="280" r:id="rId14"/>
    <p:sldId id="300" r:id="rId15"/>
    <p:sldId id="283" r:id="rId16"/>
    <p:sldId id="285" r:id="rId17"/>
    <p:sldId id="272" r:id="rId18"/>
    <p:sldId id="312" r:id="rId19"/>
    <p:sldId id="291" r:id="rId20"/>
    <p:sldId id="331" r:id="rId21"/>
    <p:sldId id="274" r:id="rId22"/>
    <p:sldId id="276" r:id="rId23"/>
    <p:sldId id="294" r:id="rId24"/>
    <p:sldId id="306" r:id="rId25"/>
    <p:sldId id="308" r:id="rId26"/>
    <p:sldId id="304" r:id="rId27"/>
    <p:sldId id="310" r:id="rId28"/>
    <p:sldId id="289" r:id="rId29"/>
    <p:sldId id="287" r:id="rId30"/>
    <p:sldId id="314" r:id="rId31"/>
    <p:sldId id="323" r:id="rId32"/>
    <p:sldId id="324" r:id="rId33"/>
    <p:sldId id="320" r:id="rId34"/>
    <p:sldId id="328" r:id="rId35"/>
    <p:sldId id="321" r:id="rId36"/>
    <p:sldId id="329" r:id="rId37"/>
    <p:sldId id="316" r:id="rId38"/>
    <p:sldId id="326" r:id="rId39"/>
    <p:sldId id="336" r:id="rId40"/>
    <p:sldId id="296" r:id="rId41"/>
    <p:sldId id="338" r:id="rId42"/>
    <p:sldId id="327" r:id="rId43"/>
    <p:sldId id="333" r:id="rId44"/>
    <p:sldId id="335" r:id="rId4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3B975-B134-49A9-AAD2-326B36DAA730}" type="datetimeFigureOut">
              <a:rPr lang="es-AR" smtClean="0"/>
              <a:pPr/>
              <a:t>27/10/2012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F050C7-424E-4A18-B966-CDC0B07152B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050C7-424E-4A18-B966-CDC0B07152BE}" type="slidenum">
              <a:rPr lang="es-AR" smtClean="0"/>
              <a:pPr/>
              <a:t>43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3BFA6-D7EB-4CE1-8EFA-766573D79314}" type="datetimeFigureOut">
              <a:rPr lang="es-AR" smtClean="0"/>
              <a:pPr/>
              <a:t>27/10/2012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B2F7-8658-4D80-BF8B-2901CF84D4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3BFA6-D7EB-4CE1-8EFA-766573D79314}" type="datetimeFigureOut">
              <a:rPr lang="es-AR" smtClean="0"/>
              <a:pPr/>
              <a:t>27/10/2012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B2F7-8658-4D80-BF8B-2901CF84D4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3BFA6-D7EB-4CE1-8EFA-766573D79314}" type="datetimeFigureOut">
              <a:rPr lang="es-AR" smtClean="0"/>
              <a:pPr/>
              <a:t>27/10/2012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B2F7-8658-4D80-BF8B-2901CF84D4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3BFA6-D7EB-4CE1-8EFA-766573D79314}" type="datetimeFigureOut">
              <a:rPr lang="es-AR" smtClean="0"/>
              <a:pPr/>
              <a:t>27/10/2012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B2F7-8658-4D80-BF8B-2901CF84D4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3BFA6-D7EB-4CE1-8EFA-766573D79314}" type="datetimeFigureOut">
              <a:rPr lang="es-AR" smtClean="0"/>
              <a:pPr/>
              <a:t>27/10/2012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B2F7-8658-4D80-BF8B-2901CF84D4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3BFA6-D7EB-4CE1-8EFA-766573D79314}" type="datetimeFigureOut">
              <a:rPr lang="es-AR" smtClean="0"/>
              <a:pPr/>
              <a:t>27/10/2012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B2F7-8658-4D80-BF8B-2901CF84D4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3BFA6-D7EB-4CE1-8EFA-766573D79314}" type="datetimeFigureOut">
              <a:rPr lang="es-AR" smtClean="0"/>
              <a:pPr/>
              <a:t>27/10/2012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B2F7-8658-4D80-BF8B-2901CF84D4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3BFA6-D7EB-4CE1-8EFA-766573D79314}" type="datetimeFigureOut">
              <a:rPr lang="es-AR" smtClean="0"/>
              <a:pPr/>
              <a:t>27/10/2012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B2F7-8658-4D80-BF8B-2901CF84D4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3BFA6-D7EB-4CE1-8EFA-766573D79314}" type="datetimeFigureOut">
              <a:rPr lang="es-AR" smtClean="0"/>
              <a:pPr/>
              <a:t>27/10/2012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B2F7-8658-4D80-BF8B-2901CF84D4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3BFA6-D7EB-4CE1-8EFA-766573D79314}" type="datetimeFigureOut">
              <a:rPr lang="es-AR" smtClean="0"/>
              <a:pPr/>
              <a:t>27/10/2012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B2F7-8658-4D80-BF8B-2901CF84D4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3BFA6-D7EB-4CE1-8EFA-766573D79314}" type="datetimeFigureOut">
              <a:rPr lang="es-AR" smtClean="0"/>
              <a:pPr/>
              <a:t>27/10/2012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B2F7-8658-4D80-BF8B-2901CF84D4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1066800" y="1676400"/>
            <a:ext cx="7772400" cy="4114800"/>
          </a:xfrm>
        </p:spPr>
        <p:txBody>
          <a:bodyPr/>
          <a:lstStyle/>
          <a:p>
            <a:pPr lvl="0"/>
            <a:endParaRPr lang="es-AR" noProof="0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66C06-0317-49A6-BCED-1C989BF6DB5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cover dir="d"/>
    <p:sndAc>
      <p:stSnd>
        <p:snd r:embed="rId1" name="projctor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3BFA6-D7EB-4CE1-8EFA-766573D79314}" type="datetimeFigureOut">
              <a:rPr lang="es-AR" smtClean="0"/>
              <a:pPr/>
              <a:t>27/10/2012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BB2F7-8658-4D80-BF8B-2901CF84D4BF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medicalcoaching.com.ar/como-eliges-estar-hoy/rostros/" TargetMode="Externa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uario\Mis imágenes\colores aquarela bell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5416"/>
            <a:ext cx="9144000" cy="7173416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" name="1 CuadroTexto"/>
          <p:cNvSpPr txBox="1"/>
          <p:nvPr/>
        </p:nvSpPr>
        <p:spPr>
          <a:xfrm>
            <a:off x="0" y="126876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FACULTAD DE MEDICINA</a:t>
            </a:r>
          </a:p>
          <a:p>
            <a:r>
              <a:rPr lang="es-A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PSICONEUROINMUNOENDOCRINOLOG</a:t>
            </a:r>
            <a:r>
              <a:rPr lang="es-AR" sz="4000" b="1" dirty="0" smtClean="0"/>
              <a:t>IA</a:t>
            </a:r>
            <a:endParaRPr lang="es-AR" sz="4000" b="1" dirty="0"/>
          </a:p>
        </p:txBody>
      </p:sp>
      <p:sp>
        <p:nvSpPr>
          <p:cNvPr id="3" name="2 Rectángulo"/>
          <p:cNvSpPr/>
          <p:nvPr/>
        </p:nvSpPr>
        <p:spPr>
          <a:xfrm rot="10800000" flipV="1">
            <a:off x="7236296" y="6239731"/>
            <a:ext cx="1907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2012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282497" y="404664"/>
            <a:ext cx="33858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UCC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2"/>
          <p:cNvSpPr>
            <a:spLocks noChangeArrowheads="1" noChangeShapeType="1" noTextEdit="1"/>
          </p:cNvSpPr>
          <p:nvPr/>
        </p:nvSpPr>
        <p:spPr bwMode="auto">
          <a:xfrm>
            <a:off x="3689350" y="3314700"/>
            <a:ext cx="990600" cy="536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endParaRPr lang="es-AR" sz="1800" kern="10" spc="-180">
              <a:ln w="9525" cap="sq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1"/>
              </a:gradFill>
              <a:latin typeface="Arial Black"/>
            </a:endParaRPr>
          </a:p>
        </p:txBody>
      </p:sp>
      <p:sp>
        <p:nvSpPr>
          <p:cNvPr id="14339" name="WordArt 6"/>
          <p:cNvSpPr>
            <a:spLocks noChangeArrowheads="1" noChangeShapeType="1" noTextEdit="1"/>
          </p:cNvSpPr>
          <p:nvPr/>
        </p:nvSpPr>
        <p:spPr bwMode="auto">
          <a:xfrm>
            <a:off x="1341438" y="5011738"/>
            <a:ext cx="7110412" cy="9382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AR" kern="10" spc="-120">
                <a:ln w="12700">
                  <a:noFill/>
                  <a:miter lim="800000"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latin typeface="Tahoma"/>
                <a:ea typeface="Tahoma"/>
                <a:cs typeface="Tahoma"/>
              </a:rPr>
              <a:t>Integración Central de la Respuesta y el </a:t>
            </a:r>
          </a:p>
          <a:p>
            <a:pPr algn="ctr"/>
            <a:r>
              <a:rPr lang="es-AR" kern="10" spc="-120">
                <a:ln w="12700">
                  <a:noFill/>
                  <a:miter lim="800000"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latin typeface="Tahoma"/>
                <a:ea typeface="Tahoma"/>
                <a:cs typeface="Tahoma"/>
              </a:rPr>
              <a:t>Sistema de Respuestas</a:t>
            </a:r>
          </a:p>
          <a:p>
            <a:pPr algn="ctr"/>
            <a:r>
              <a:rPr lang="es-AR" kern="10" spc="-120">
                <a:ln w="12700">
                  <a:noFill/>
                  <a:miter lim="800000"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latin typeface="Tahoma"/>
                <a:ea typeface="Tahoma"/>
                <a:cs typeface="Tahoma"/>
              </a:rPr>
              <a:t>Neuroinmunoendócrinas</a:t>
            </a:r>
          </a:p>
        </p:txBody>
      </p:sp>
      <p:sp>
        <p:nvSpPr>
          <p:cNvPr id="14340" name="WordArt 3"/>
          <p:cNvSpPr>
            <a:spLocks noChangeArrowheads="1" noChangeShapeType="1" noTextEdit="1"/>
          </p:cNvSpPr>
          <p:nvPr/>
        </p:nvSpPr>
        <p:spPr bwMode="auto">
          <a:xfrm>
            <a:off x="827088" y="836613"/>
            <a:ext cx="7634287" cy="1266825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es-AR" sz="2800" kern="10">
                <a:ln w="9525" cap="sq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latin typeface="Verdana"/>
                <a:ea typeface="Verdana"/>
                <a:cs typeface="Verdana"/>
              </a:rPr>
              <a:t>RED</a:t>
            </a:r>
          </a:p>
          <a:p>
            <a:pPr algn="ctr"/>
            <a:r>
              <a:rPr lang="es-AR" sz="2800" kern="10">
                <a:ln w="9525" cap="sq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latin typeface="Verdana"/>
                <a:ea typeface="Verdana"/>
                <a:cs typeface="Verdana"/>
              </a:rPr>
              <a:t>PSICONEUROINMUNOENDOCRINA</a:t>
            </a:r>
          </a:p>
        </p:txBody>
      </p:sp>
      <p:sp>
        <p:nvSpPr>
          <p:cNvPr id="14341" name="WordArt 78"/>
          <p:cNvSpPr>
            <a:spLocks noChangeArrowheads="1" noChangeShapeType="1" noTextEdit="1"/>
          </p:cNvSpPr>
          <p:nvPr/>
        </p:nvSpPr>
        <p:spPr bwMode="auto">
          <a:xfrm>
            <a:off x="971550" y="2857500"/>
            <a:ext cx="7848600" cy="11430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es-AR" sz="3600" kern="10">
                <a:ln w="9525" cap="sq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UN CAMINO DE INTEGRACION TERAPEUTICA EN LOS PROCESOS </a:t>
            </a:r>
          </a:p>
          <a:p>
            <a:pPr algn="ctr"/>
            <a:r>
              <a:rPr lang="es-AR" sz="3600" kern="10">
                <a:ln w="9525" cap="sq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DE SALUD Y ENFERMEDAD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val 36"/>
          <p:cNvSpPr>
            <a:spLocks noChangeArrowheads="1"/>
          </p:cNvSpPr>
          <p:nvPr/>
        </p:nvSpPr>
        <p:spPr bwMode="auto">
          <a:xfrm>
            <a:off x="3203575" y="2349500"/>
            <a:ext cx="2520950" cy="1943100"/>
          </a:xfrm>
          <a:prstGeom prst="ellipse">
            <a:avLst/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19459" name="Oval 7"/>
          <p:cNvSpPr>
            <a:spLocks noChangeArrowheads="1"/>
          </p:cNvSpPr>
          <p:nvPr/>
        </p:nvSpPr>
        <p:spPr bwMode="auto">
          <a:xfrm>
            <a:off x="467544" y="2708275"/>
            <a:ext cx="2232247" cy="936625"/>
          </a:xfrm>
          <a:prstGeom prst="ellipse">
            <a:avLst/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Verdana" pitchFamily="34" charset="0"/>
              </a:rPr>
              <a:t>NEURO</a:t>
            </a:r>
          </a:p>
        </p:txBody>
      </p:sp>
      <p:sp>
        <p:nvSpPr>
          <p:cNvPr id="123917" name="Text Box 13"/>
          <p:cNvSpPr txBox="1">
            <a:spLocks noChangeArrowheads="1"/>
          </p:cNvSpPr>
          <p:nvPr/>
        </p:nvSpPr>
        <p:spPr bwMode="auto">
          <a:xfrm>
            <a:off x="3563938" y="3357563"/>
            <a:ext cx="1800225" cy="701675"/>
          </a:xfrm>
          <a:prstGeom prst="rect">
            <a:avLst/>
          </a:prstGeom>
          <a:noFill/>
          <a:ln w="9525" cap="sq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MENTE CUERPO</a:t>
            </a:r>
          </a:p>
        </p:txBody>
      </p:sp>
      <p:sp>
        <p:nvSpPr>
          <p:cNvPr id="123918" name="Text Box 14"/>
          <p:cNvSpPr txBox="1">
            <a:spLocks noChangeArrowheads="1"/>
          </p:cNvSpPr>
          <p:nvPr/>
        </p:nvSpPr>
        <p:spPr bwMode="auto">
          <a:xfrm>
            <a:off x="3419475" y="2708275"/>
            <a:ext cx="2232025" cy="457200"/>
          </a:xfrm>
          <a:prstGeom prst="rect">
            <a:avLst/>
          </a:prstGeom>
          <a:noFill/>
          <a:ln w="9525" cap="sq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UNIDAD</a:t>
            </a:r>
          </a:p>
        </p:txBody>
      </p:sp>
      <p:sp>
        <p:nvSpPr>
          <p:cNvPr id="19462" name="Rectangle 19"/>
          <p:cNvSpPr>
            <a:spLocks noChangeArrowheads="1"/>
          </p:cNvSpPr>
          <p:nvPr/>
        </p:nvSpPr>
        <p:spPr bwMode="auto">
          <a:xfrm>
            <a:off x="6300788" y="5057259"/>
            <a:ext cx="2232025" cy="369332"/>
          </a:xfrm>
          <a:prstGeom prst="rect">
            <a:avLst/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Verdana" pitchFamily="34" charset="0"/>
              </a:rPr>
              <a:t>CULTURA</a:t>
            </a:r>
          </a:p>
        </p:txBody>
      </p:sp>
      <p:sp>
        <p:nvSpPr>
          <p:cNvPr id="19463" name="Rectangle 23"/>
          <p:cNvSpPr>
            <a:spLocks noChangeArrowheads="1"/>
          </p:cNvSpPr>
          <p:nvPr/>
        </p:nvSpPr>
        <p:spPr bwMode="auto">
          <a:xfrm>
            <a:off x="2699791" y="6219594"/>
            <a:ext cx="3600401" cy="369332"/>
          </a:xfrm>
          <a:prstGeom prst="rect">
            <a:avLst/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b="1" dirty="0">
                <a:solidFill>
                  <a:schemeClr val="bg2"/>
                </a:solidFill>
                <a:latin typeface="Verdana" pitchFamily="34" charset="0"/>
              </a:rPr>
              <a:t>HISTORIA PERSONAL</a:t>
            </a:r>
            <a:endParaRPr lang="es-ES" b="1" dirty="0">
              <a:latin typeface="Verdana" pitchFamily="34" charset="0"/>
            </a:endParaRPr>
          </a:p>
        </p:txBody>
      </p:sp>
      <p:sp>
        <p:nvSpPr>
          <p:cNvPr id="19464" name="Line 29"/>
          <p:cNvSpPr>
            <a:spLocks noChangeShapeType="1"/>
          </p:cNvSpPr>
          <p:nvPr/>
        </p:nvSpPr>
        <p:spPr bwMode="auto">
          <a:xfrm>
            <a:off x="2484438" y="2349500"/>
            <a:ext cx="935037" cy="503238"/>
          </a:xfrm>
          <a:prstGeom prst="line">
            <a:avLst/>
          </a:prstGeom>
          <a:noFill/>
          <a:ln w="38100" cap="sq">
            <a:noFill/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19465" name="Rectangle 43"/>
          <p:cNvSpPr>
            <a:spLocks noChangeArrowheads="1"/>
          </p:cNvSpPr>
          <p:nvPr/>
        </p:nvSpPr>
        <p:spPr bwMode="auto">
          <a:xfrm>
            <a:off x="539750" y="4985822"/>
            <a:ext cx="2232025" cy="369332"/>
          </a:xfrm>
          <a:prstGeom prst="rect">
            <a:avLst/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Verdana" pitchFamily="34" charset="0"/>
              </a:rPr>
              <a:t>SOCIEDAD</a:t>
            </a:r>
          </a:p>
        </p:txBody>
      </p:sp>
      <p:sp>
        <p:nvSpPr>
          <p:cNvPr id="19466" name="AutoShape 44"/>
          <p:cNvSpPr>
            <a:spLocks noChangeArrowheads="1"/>
          </p:cNvSpPr>
          <p:nvPr/>
        </p:nvSpPr>
        <p:spPr bwMode="auto">
          <a:xfrm rot="-2100309">
            <a:off x="1619250" y="3716338"/>
            <a:ext cx="1368425" cy="360362"/>
          </a:xfrm>
          <a:prstGeom prst="notchedRightArrow">
            <a:avLst>
              <a:gd name="adj1" fmla="val 42343"/>
              <a:gd name="adj2" fmla="val 86742"/>
            </a:avLst>
          </a:prstGeom>
          <a:solidFill>
            <a:schemeClr val="tx2"/>
          </a:soli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19467" name="AutoShape 45"/>
          <p:cNvSpPr>
            <a:spLocks noChangeArrowheads="1"/>
          </p:cNvSpPr>
          <p:nvPr/>
        </p:nvSpPr>
        <p:spPr bwMode="auto">
          <a:xfrm rot="-2123622" flipH="1" flipV="1">
            <a:off x="1619250" y="4149725"/>
            <a:ext cx="1368425" cy="360363"/>
          </a:xfrm>
          <a:prstGeom prst="notchedRightArrow">
            <a:avLst>
              <a:gd name="adj1" fmla="val 42343"/>
              <a:gd name="adj2" fmla="val 86741"/>
            </a:avLst>
          </a:prstGeom>
          <a:solidFill>
            <a:schemeClr val="tx2"/>
          </a:soli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19468" name="AutoShape 46"/>
          <p:cNvSpPr>
            <a:spLocks noChangeArrowheads="1"/>
          </p:cNvSpPr>
          <p:nvPr/>
        </p:nvSpPr>
        <p:spPr bwMode="auto">
          <a:xfrm rot="2100309" flipH="1">
            <a:off x="5724525" y="3644900"/>
            <a:ext cx="1368425" cy="433388"/>
          </a:xfrm>
          <a:prstGeom prst="notchedRightArrow">
            <a:avLst>
              <a:gd name="adj1" fmla="val 42343"/>
              <a:gd name="adj2" fmla="val 72126"/>
            </a:avLst>
          </a:prstGeom>
          <a:solidFill>
            <a:schemeClr val="tx2"/>
          </a:soli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19469" name="AutoShape 47"/>
          <p:cNvSpPr>
            <a:spLocks noChangeArrowheads="1"/>
          </p:cNvSpPr>
          <p:nvPr/>
        </p:nvSpPr>
        <p:spPr bwMode="auto">
          <a:xfrm rot="2123622" flipV="1">
            <a:off x="5721350" y="4079875"/>
            <a:ext cx="1368425" cy="423863"/>
          </a:xfrm>
          <a:prstGeom prst="notchedRightArrow">
            <a:avLst>
              <a:gd name="adj1" fmla="val 42343"/>
              <a:gd name="adj2" fmla="val 73746"/>
            </a:avLst>
          </a:prstGeom>
          <a:solidFill>
            <a:schemeClr val="tx2"/>
          </a:soli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19470" name="AutoShape 48"/>
          <p:cNvSpPr>
            <a:spLocks noChangeArrowheads="1"/>
          </p:cNvSpPr>
          <p:nvPr/>
        </p:nvSpPr>
        <p:spPr bwMode="auto">
          <a:xfrm rot="2100309" flipV="1">
            <a:off x="1549400" y="1770063"/>
            <a:ext cx="1368425" cy="360362"/>
          </a:xfrm>
          <a:prstGeom prst="notchedRightArrow">
            <a:avLst>
              <a:gd name="adj1" fmla="val 42343"/>
              <a:gd name="adj2" fmla="val 86742"/>
            </a:avLst>
          </a:prstGeom>
          <a:solidFill>
            <a:schemeClr val="tx2"/>
          </a:soli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19471" name="AutoShape 49"/>
          <p:cNvSpPr>
            <a:spLocks noChangeArrowheads="1"/>
          </p:cNvSpPr>
          <p:nvPr/>
        </p:nvSpPr>
        <p:spPr bwMode="auto">
          <a:xfrm rot="2123622" flipH="1">
            <a:off x="1549400" y="2203450"/>
            <a:ext cx="1368425" cy="360363"/>
          </a:xfrm>
          <a:prstGeom prst="notchedRightArrow">
            <a:avLst>
              <a:gd name="adj1" fmla="val 42343"/>
              <a:gd name="adj2" fmla="val 86741"/>
            </a:avLst>
          </a:prstGeom>
          <a:solidFill>
            <a:schemeClr val="tx2"/>
          </a:soli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19472" name="AutoShape 50"/>
          <p:cNvSpPr>
            <a:spLocks noChangeArrowheads="1"/>
          </p:cNvSpPr>
          <p:nvPr/>
        </p:nvSpPr>
        <p:spPr bwMode="auto">
          <a:xfrm rot="-2100309" flipH="1" flipV="1">
            <a:off x="5654675" y="1698625"/>
            <a:ext cx="1368425" cy="433388"/>
          </a:xfrm>
          <a:prstGeom prst="notchedRightArrow">
            <a:avLst>
              <a:gd name="adj1" fmla="val 42343"/>
              <a:gd name="adj2" fmla="val 72126"/>
            </a:avLst>
          </a:prstGeom>
          <a:solidFill>
            <a:schemeClr val="tx2"/>
          </a:soli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19473" name="AutoShape 51"/>
          <p:cNvSpPr>
            <a:spLocks noChangeArrowheads="1"/>
          </p:cNvSpPr>
          <p:nvPr/>
        </p:nvSpPr>
        <p:spPr bwMode="auto">
          <a:xfrm rot="-2123622">
            <a:off x="5651500" y="2133600"/>
            <a:ext cx="1368425" cy="423863"/>
          </a:xfrm>
          <a:prstGeom prst="notchedRightArrow">
            <a:avLst>
              <a:gd name="adj1" fmla="val 42343"/>
              <a:gd name="adj2" fmla="val 73746"/>
            </a:avLst>
          </a:prstGeom>
          <a:solidFill>
            <a:schemeClr val="tx2"/>
          </a:soli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19474" name="Oval 52"/>
          <p:cNvSpPr>
            <a:spLocks noChangeArrowheads="1"/>
          </p:cNvSpPr>
          <p:nvPr/>
        </p:nvSpPr>
        <p:spPr bwMode="auto">
          <a:xfrm>
            <a:off x="6659563" y="2708275"/>
            <a:ext cx="2304925" cy="1080765"/>
          </a:xfrm>
          <a:prstGeom prst="ellipse">
            <a:avLst/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Verdana" pitchFamily="34" charset="0"/>
              </a:rPr>
              <a:t>INMUNO</a:t>
            </a:r>
          </a:p>
        </p:txBody>
      </p:sp>
      <p:sp>
        <p:nvSpPr>
          <p:cNvPr id="19475" name="Rectangle 53"/>
          <p:cNvSpPr>
            <a:spLocks noChangeArrowheads="1"/>
          </p:cNvSpPr>
          <p:nvPr/>
        </p:nvSpPr>
        <p:spPr bwMode="auto">
          <a:xfrm>
            <a:off x="5795963" y="809109"/>
            <a:ext cx="2232025" cy="369332"/>
          </a:xfrm>
          <a:prstGeom prst="rect">
            <a:avLst/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Verdana" pitchFamily="34" charset="0"/>
              </a:rPr>
              <a:t>ECOLOGIA</a:t>
            </a:r>
          </a:p>
        </p:txBody>
      </p:sp>
      <p:sp>
        <p:nvSpPr>
          <p:cNvPr id="19476" name="Rectangle 54"/>
          <p:cNvSpPr>
            <a:spLocks noChangeArrowheads="1"/>
          </p:cNvSpPr>
          <p:nvPr/>
        </p:nvSpPr>
        <p:spPr bwMode="auto">
          <a:xfrm>
            <a:off x="900113" y="809109"/>
            <a:ext cx="2232025" cy="369332"/>
          </a:xfrm>
          <a:prstGeom prst="rect">
            <a:avLst/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Verdana" pitchFamily="34" charset="0"/>
              </a:rPr>
              <a:t>GENOMA</a:t>
            </a:r>
          </a:p>
        </p:txBody>
      </p:sp>
      <p:sp>
        <p:nvSpPr>
          <p:cNvPr id="19477" name="Oval 55"/>
          <p:cNvSpPr>
            <a:spLocks noChangeArrowheads="1"/>
          </p:cNvSpPr>
          <p:nvPr/>
        </p:nvSpPr>
        <p:spPr bwMode="auto">
          <a:xfrm>
            <a:off x="3492500" y="1196975"/>
            <a:ext cx="1800225" cy="936625"/>
          </a:xfrm>
          <a:prstGeom prst="ellipse">
            <a:avLst/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Verdana" pitchFamily="34" charset="0"/>
              </a:rPr>
              <a:t>PSICO</a:t>
            </a:r>
          </a:p>
        </p:txBody>
      </p:sp>
      <p:sp>
        <p:nvSpPr>
          <p:cNvPr id="19478" name="Oval 56"/>
          <p:cNvSpPr>
            <a:spLocks noChangeArrowheads="1"/>
          </p:cNvSpPr>
          <p:nvPr/>
        </p:nvSpPr>
        <p:spPr bwMode="auto">
          <a:xfrm>
            <a:off x="3132138" y="4581525"/>
            <a:ext cx="2808287" cy="1152525"/>
          </a:xfrm>
          <a:prstGeom prst="ellipse">
            <a:avLst/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Verdana" pitchFamily="34" charset="0"/>
              </a:rPr>
              <a:t>ENDOCRINO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Elipse"/>
          <p:cNvSpPr/>
          <p:nvPr/>
        </p:nvSpPr>
        <p:spPr>
          <a:xfrm>
            <a:off x="3419872" y="3212976"/>
            <a:ext cx="1872208" cy="18002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4693" name="AutoShape 5"/>
          <p:cNvSpPr>
            <a:spLocks noChangeArrowheads="1"/>
          </p:cNvSpPr>
          <p:nvPr/>
        </p:nvSpPr>
        <p:spPr bwMode="auto">
          <a:xfrm>
            <a:off x="684213" y="404813"/>
            <a:ext cx="7488237" cy="8651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b="1" dirty="0">
                <a:solidFill>
                  <a:srgbClr val="FFCC00"/>
                </a:solidFill>
                <a:latin typeface="Arial" pitchFamily="34" charset="0"/>
                <a:cs typeface="Arial" pitchFamily="34" charset="0"/>
              </a:rPr>
              <a:t>PSICONEUROINMUNOENDOCRINOLOGIA</a:t>
            </a:r>
          </a:p>
        </p:txBody>
      </p:sp>
      <p:sp>
        <p:nvSpPr>
          <p:cNvPr id="20485" name="Line 7"/>
          <p:cNvSpPr>
            <a:spLocks noChangeShapeType="1"/>
          </p:cNvSpPr>
          <p:nvPr/>
        </p:nvSpPr>
        <p:spPr bwMode="auto">
          <a:xfrm flipH="1">
            <a:off x="2339975" y="2492375"/>
            <a:ext cx="1944688" cy="2305050"/>
          </a:xfrm>
          <a:prstGeom prst="line">
            <a:avLst/>
          </a:prstGeom>
          <a:noFill/>
          <a:ln w="88900" cap="sq">
            <a:solidFill>
              <a:srgbClr val="FFFF00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20486" name="Line 9"/>
          <p:cNvSpPr>
            <a:spLocks noChangeShapeType="1"/>
          </p:cNvSpPr>
          <p:nvPr/>
        </p:nvSpPr>
        <p:spPr bwMode="auto">
          <a:xfrm>
            <a:off x="4499992" y="2564904"/>
            <a:ext cx="1944687" cy="2305050"/>
          </a:xfrm>
          <a:prstGeom prst="line">
            <a:avLst/>
          </a:prstGeom>
          <a:noFill/>
          <a:ln w="88900" cap="sq">
            <a:solidFill>
              <a:srgbClr val="FFFF00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20487" name="Line 10"/>
          <p:cNvSpPr>
            <a:spLocks noChangeShapeType="1"/>
          </p:cNvSpPr>
          <p:nvPr/>
        </p:nvSpPr>
        <p:spPr bwMode="auto">
          <a:xfrm>
            <a:off x="3492500" y="5445125"/>
            <a:ext cx="2447925" cy="0"/>
          </a:xfrm>
          <a:prstGeom prst="line">
            <a:avLst/>
          </a:prstGeom>
          <a:noFill/>
          <a:ln w="88900" cap="sq">
            <a:solidFill>
              <a:srgbClr val="FFFF00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20488" name="Text Box 11"/>
          <p:cNvSpPr txBox="1">
            <a:spLocks noChangeArrowheads="1"/>
          </p:cNvSpPr>
          <p:nvPr/>
        </p:nvSpPr>
        <p:spPr bwMode="auto">
          <a:xfrm>
            <a:off x="374650" y="2827338"/>
            <a:ext cx="3154363" cy="366712"/>
          </a:xfrm>
          <a:prstGeom prst="rect">
            <a:avLst/>
          </a:prstGeom>
          <a:noFill/>
          <a:ln w="9525" cap="sq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800" b="1" dirty="0">
                <a:solidFill>
                  <a:srgbClr val="FF9933"/>
                </a:solidFill>
                <a:latin typeface="Verdana" pitchFamily="34" charset="0"/>
              </a:rPr>
              <a:t>NEUROTRANSMISORES</a:t>
            </a:r>
          </a:p>
        </p:txBody>
      </p:sp>
      <p:sp>
        <p:nvSpPr>
          <p:cNvPr id="20489" name="Text Box 12"/>
          <p:cNvSpPr txBox="1">
            <a:spLocks noChangeArrowheads="1"/>
          </p:cNvSpPr>
          <p:nvPr/>
        </p:nvSpPr>
        <p:spPr bwMode="auto">
          <a:xfrm>
            <a:off x="5043488" y="2781300"/>
            <a:ext cx="3660775" cy="366713"/>
          </a:xfrm>
          <a:prstGeom prst="rect">
            <a:avLst/>
          </a:prstGeom>
          <a:noFill/>
          <a:ln w="9525" cap="sq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800" b="1" dirty="0">
                <a:solidFill>
                  <a:srgbClr val="FF9933"/>
                </a:solidFill>
                <a:latin typeface="Verdana" pitchFamily="34" charset="0"/>
              </a:rPr>
              <a:t>FACTORES DE LIBERACION</a:t>
            </a:r>
          </a:p>
        </p:txBody>
      </p:sp>
      <p:sp>
        <p:nvSpPr>
          <p:cNvPr id="20490" name="Text Box 13"/>
          <p:cNvSpPr txBox="1">
            <a:spLocks noChangeArrowheads="1"/>
          </p:cNvSpPr>
          <p:nvPr/>
        </p:nvSpPr>
        <p:spPr bwMode="auto">
          <a:xfrm>
            <a:off x="468313" y="3716338"/>
            <a:ext cx="2316162" cy="366712"/>
          </a:xfrm>
          <a:prstGeom prst="rect">
            <a:avLst/>
          </a:prstGeom>
          <a:noFill/>
          <a:ln w="9525" cap="sq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800" b="1" dirty="0">
                <a:solidFill>
                  <a:srgbClr val="FF9933"/>
                </a:solidFill>
                <a:latin typeface="Verdana" pitchFamily="34" charset="0"/>
              </a:rPr>
              <a:t>INTERLEUKINAS</a:t>
            </a:r>
          </a:p>
        </p:txBody>
      </p:sp>
      <p:sp>
        <p:nvSpPr>
          <p:cNvPr id="20491" name="Text Box 14"/>
          <p:cNvSpPr txBox="1">
            <a:spLocks noChangeArrowheads="1"/>
          </p:cNvSpPr>
          <p:nvPr/>
        </p:nvSpPr>
        <p:spPr bwMode="auto">
          <a:xfrm>
            <a:off x="6130925" y="3598863"/>
            <a:ext cx="1692275" cy="366712"/>
          </a:xfrm>
          <a:prstGeom prst="rect">
            <a:avLst/>
          </a:prstGeom>
          <a:noFill/>
          <a:ln w="9525" cap="sq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800" b="1" dirty="0">
                <a:solidFill>
                  <a:srgbClr val="FF9933"/>
                </a:solidFill>
                <a:latin typeface="Verdana" pitchFamily="34" charset="0"/>
              </a:rPr>
              <a:t>HORMONAS</a:t>
            </a:r>
          </a:p>
        </p:txBody>
      </p:sp>
      <p:sp>
        <p:nvSpPr>
          <p:cNvPr id="20492" name="Text Box 15"/>
          <p:cNvSpPr txBox="1">
            <a:spLocks noChangeArrowheads="1"/>
          </p:cNvSpPr>
          <p:nvPr/>
        </p:nvSpPr>
        <p:spPr bwMode="auto">
          <a:xfrm>
            <a:off x="3851275" y="4941888"/>
            <a:ext cx="1692275" cy="366712"/>
          </a:xfrm>
          <a:prstGeom prst="rect">
            <a:avLst/>
          </a:prstGeom>
          <a:noFill/>
          <a:ln w="9525" cap="sq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800" b="1" dirty="0">
                <a:solidFill>
                  <a:srgbClr val="FF9933"/>
                </a:solidFill>
                <a:latin typeface="Verdana" pitchFamily="34" charset="0"/>
              </a:rPr>
              <a:t>HORMONAS</a:t>
            </a:r>
          </a:p>
        </p:txBody>
      </p:sp>
      <p:sp>
        <p:nvSpPr>
          <p:cNvPr id="20493" name="Text Box 16"/>
          <p:cNvSpPr txBox="1">
            <a:spLocks noChangeArrowheads="1"/>
          </p:cNvSpPr>
          <p:nvPr/>
        </p:nvSpPr>
        <p:spPr bwMode="auto">
          <a:xfrm>
            <a:off x="3492500" y="5589588"/>
            <a:ext cx="2316163" cy="366712"/>
          </a:xfrm>
          <a:prstGeom prst="rect">
            <a:avLst/>
          </a:prstGeom>
          <a:noFill/>
          <a:ln w="9525" cap="sq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800" b="1" dirty="0">
                <a:solidFill>
                  <a:srgbClr val="FF9933"/>
                </a:solidFill>
                <a:latin typeface="Verdana" pitchFamily="34" charset="0"/>
              </a:rPr>
              <a:t>INTERLEUKINAS</a:t>
            </a:r>
          </a:p>
        </p:txBody>
      </p:sp>
      <p:sp>
        <p:nvSpPr>
          <p:cNvPr id="20494" name="AutoShape 17"/>
          <p:cNvSpPr>
            <a:spLocks noChangeArrowheads="1"/>
          </p:cNvSpPr>
          <p:nvPr/>
        </p:nvSpPr>
        <p:spPr bwMode="auto">
          <a:xfrm>
            <a:off x="395288" y="4900613"/>
            <a:ext cx="2881312" cy="1165225"/>
          </a:xfrm>
          <a:prstGeom prst="hexagon">
            <a:avLst>
              <a:gd name="adj" fmla="val 77892"/>
              <a:gd name="vf" fmla="val 115470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Verdana" pitchFamily="34" charset="0"/>
              </a:rPr>
              <a:t>SISTEMA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Verdana" pitchFamily="34" charset="0"/>
              </a:rPr>
              <a:t>INMUNE</a:t>
            </a:r>
          </a:p>
        </p:txBody>
      </p:sp>
      <p:sp>
        <p:nvSpPr>
          <p:cNvPr id="20495" name="AutoShape 18"/>
          <p:cNvSpPr>
            <a:spLocks noChangeArrowheads="1"/>
          </p:cNvSpPr>
          <p:nvPr/>
        </p:nvSpPr>
        <p:spPr bwMode="auto">
          <a:xfrm>
            <a:off x="6086475" y="4902200"/>
            <a:ext cx="3057525" cy="1084263"/>
          </a:xfrm>
          <a:prstGeom prst="hexagon">
            <a:avLst>
              <a:gd name="adj" fmla="val 75955"/>
              <a:gd name="vf" fmla="val 115470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Verdana" pitchFamily="34" charset="0"/>
              </a:rPr>
              <a:t>SISTEMA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Verdana" pitchFamily="34" charset="0"/>
              </a:rPr>
              <a:t>ENDOCRINO</a:t>
            </a:r>
          </a:p>
        </p:txBody>
      </p:sp>
      <p:sp>
        <p:nvSpPr>
          <p:cNvPr id="20497" name="AutoShape 20"/>
          <p:cNvSpPr>
            <a:spLocks noChangeArrowheads="1"/>
          </p:cNvSpPr>
          <p:nvPr/>
        </p:nvSpPr>
        <p:spPr bwMode="auto">
          <a:xfrm>
            <a:off x="4356100" y="1618734"/>
            <a:ext cx="1368425" cy="526494"/>
          </a:xfrm>
          <a:prstGeom prst="hexagon">
            <a:avLst>
              <a:gd name="adj" fmla="val 52690"/>
              <a:gd name="vf" fmla="val 115470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b="1" dirty="0">
                <a:latin typeface="Verdana" pitchFamily="34" charset="0"/>
              </a:rPr>
              <a:t>SNA</a:t>
            </a:r>
          </a:p>
        </p:txBody>
      </p:sp>
      <p:sp>
        <p:nvSpPr>
          <p:cNvPr id="20498" name="AutoShape 21"/>
          <p:cNvSpPr>
            <a:spLocks noChangeArrowheads="1"/>
          </p:cNvSpPr>
          <p:nvPr/>
        </p:nvSpPr>
        <p:spPr bwMode="auto">
          <a:xfrm>
            <a:off x="2987675" y="1618734"/>
            <a:ext cx="1368425" cy="526494"/>
          </a:xfrm>
          <a:prstGeom prst="hexagon">
            <a:avLst>
              <a:gd name="adj" fmla="val 52690"/>
              <a:gd name="vf" fmla="val 115470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b="1" dirty="0">
                <a:latin typeface="Verdana" pitchFamily="34" charset="0"/>
              </a:rPr>
              <a:t>SNC</a:t>
            </a:r>
          </a:p>
        </p:txBody>
      </p:sp>
      <p:pic>
        <p:nvPicPr>
          <p:cNvPr id="20" name="Picture 19" descr="base para calendario2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429000"/>
            <a:ext cx="1374386" cy="1299392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23528" y="2060848"/>
            <a:ext cx="4752975" cy="4392613"/>
          </a:xfrm>
          <a:prstGeom prst="rect">
            <a:avLst/>
          </a:prstGeom>
          <a:gradFill rotWithShape="0">
            <a:gsLst>
              <a:gs pos="0">
                <a:srgbClr val="4D0808"/>
              </a:gs>
              <a:gs pos="14999">
                <a:srgbClr val="FF0300"/>
              </a:gs>
              <a:gs pos="27499">
                <a:srgbClr val="FF7A00"/>
              </a:gs>
              <a:gs pos="50000">
                <a:srgbClr val="FFF200"/>
              </a:gs>
              <a:gs pos="72501">
                <a:srgbClr val="FF7A00"/>
              </a:gs>
              <a:gs pos="85001">
                <a:srgbClr val="FF0300"/>
              </a:gs>
              <a:gs pos="100000">
                <a:srgbClr val="4D0808"/>
              </a:gs>
            </a:gsLst>
            <a:lin ang="18900000" scaled="1"/>
          </a:gra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>
            <a:flatTx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r>
              <a:rPr kumimoji="0" lang="es-AR" sz="2000" b="1" u="sng" dirty="0">
                <a:solidFill>
                  <a:schemeClr val="bg1"/>
                </a:solidFill>
                <a:latin typeface="Arial" charset="0"/>
              </a:rPr>
              <a:t>APARATO PSIQUICO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r>
              <a:rPr kumimoji="0" lang="es-AR" sz="2000" b="1" i="1" dirty="0" smtClean="0">
                <a:solidFill>
                  <a:srgbClr val="003399"/>
                </a:solidFill>
                <a:latin typeface="Trebuchet MS" pitchFamily="34" charset="0"/>
              </a:rPr>
              <a:t>Conducta</a:t>
            </a:r>
            <a:endParaRPr kumimoji="0" lang="es-AR" sz="2000" b="1" i="1" dirty="0">
              <a:solidFill>
                <a:srgbClr val="003399"/>
              </a:solidFill>
              <a:latin typeface="Trebuchet MS" pitchFamily="34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r>
              <a:rPr kumimoji="0" lang="es-AR" sz="2000" b="1" u="sng" dirty="0">
                <a:solidFill>
                  <a:schemeClr val="bg1"/>
                </a:solidFill>
                <a:latin typeface="Trebuchet MS" pitchFamily="34" charset="0"/>
              </a:rPr>
              <a:t>SISTEMA NERVIOSO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r>
              <a:rPr kumimoji="0" lang="es-AR" sz="2000" b="1" i="1" dirty="0">
                <a:solidFill>
                  <a:srgbClr val="003399"/>
                </a:solidFill>
                <a:latin typeface="Trebuchet MS" pitchFamily="34" charset="0"/>
              </a:rPr>
              <a:t>Actividad motora sensitiva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r>
              <a:rPr kumimoji="0" lang="es-AR" sz="2000" b="1" i="1" dirty="0">
                <a:solidFill>
                  <a:srgbClr val="003399"/>
                </a:solidFill>
                <a:latin typeface="Trebuchet MS" pitchFamily="34" charset="0"/>
              </a:rPr>
              <a:t>y </a:t>
            </a:r>
            <a:r>
              <a:rPr kumimoji="0" lang="es-AR" sz="2000" b="1" i="1" dirty="0" smtClean="0">
                <a:solidFill>
                  <a:srgbClr val="003399"/>
                </a:solidFill>
                <a:latin typeface="Trebuchet MS" pitchFamily="34" charset="0"/>
              </a:rPr>
              <a:t>sensorial</a:t>
            </a:r>
            <a:endParaRPr kumimoji="0" lang="es-AR" sz="2000" b="1" i="1" dirty="0">
              <a:solidFill>
                <a:srgbClr val="003399"/>
              </a:solidFill>
              <a:latin typeface="Trebuchet MS" pitchFamily="34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r>
              <a:rPr kumimoji="0" lang="es-AR" sz="2000" b="1" u="sng" dirty="0">
                <a:solidFill>
                  <a:schemeClr val="bg1"/>
                </a:solidFill>
                <a:latin typeface="Trebuchet MS" pitchFamily="34" charset="0"/>
              </a:rPr>
              <a:t>SISTEMA NEUROENDOCRINO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r>
              <a:rPr kumimoji="0" lang="es-AR" sz="2000" b="1" i="1" dirty="0">
                <a:solidFill>
                  <a:srgbClr val="003399"/>
                </a:solidFill>
                <a:latin typeface="Trebuchet MS" pitchFamily="34" charset="0"/>
              </a:rPr>
              <a:t>Crecimiento, reproducción,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r>
              <a:rPr kumimoji="0" lang="es-AR" sz="2000" b="1" i="1" dirty="0">
                <a:solidFill>
                  <a:srgbClr val="003399"/>
                </a:solidFill>
                <a:latin typeface="Trebuchet MS" pitchFamily="34" charset="0"/>
              </a:rPr>
              <a:t>actividad celular, etc.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r>
              <a:rPr kumimoji="0" lang="es-AR" sz="2000" b="1" u="sng" dirty="0">
                <a:solidFill>
                  <a:schemeClr val="bg1"/>
                </a:solidFill>
                <a:latin typeface="Trebuchet MS" pitchFamily="34" charset="0"/>
              </a:rPr>
              <a:t>SISTEMA INMUNOLOGICO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r>
              <a:rPr kumimoji="0" lang="es-AR" sz="2000" b="1" i="1" dirty="0">
                <a:solidFill>
                  <a:srgbClr val="003399"/>
                </a:solidFill>
                <a:latin typeface="Trebuchet MS" pitchFamily="34" charset="0"/>
              </a:rPr>
              <a:t>Mecanismos de defensa contra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r>
              <a:rPr kumimoji="0" lang="es-AR" sz="2000" b="1" i="1" dirty="0">
                <a:solidFill>
                  <a:srgbClr val="003399"/>
                </a:solidFill>
                <a:latin typeface="Trebuchet MS" pitchFamily="34" charset="0"/>
              </a:rPr>
              <a:t>agentes externos e internos</a:t>
            </a:r>
            <a:endParaRPr kumimoji="0" lang="es-ES" sz="2000" b="1" i="1" dirty="0">
              <a:solidFill>
                <a:srgbClr val="003399"/>
              </a:solidFill>
              <a:latin typeface="Trebuchet MS" pitchFamily="34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5580113" y="3573016"/>
            <a:ext cx="3096344" cy="1200329"/>
          </a:xfrm>
          <a:prstGeom prst="rect">
            <a:avLst/>
          </a:prstGeom>
          <a:gradFill rotWithShape="0">
            <a:gsLst>
              <a:gs pos="0">
                <a:srgbClr val="4D0808"/>
              </a:gs>
              <a:gs pos="14999">
                <a:srgbClr val="FF0300"/>
              </a:gs>
              <a:gs pos="27499">
                <a:srgbClr val="FF7A00"/>
              </a:gs>
              <a:gs pos="50000">
                <a:srgbClr val="FFF200"/>
              </a:gs>
              <a:gs pos="72501">
                <a:srgbClr val="FF7A00"/>
              </a:gs>
              <a:gs pos="85001">
                <a:srgbClr val="FF0300"/>
              </a:gs>
              <a:gs pos="100000">
                <a:srgbClr val="4D0808"/>
              </a:gs>
            </a:gsLst>
            <a:lin ang="27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Harsh2" dir="t"/>
          </a:scene3d>
          <a:sp3d extrusionH="430200" prstMaterial="legacyMetal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 wrap="square">
            <a:spAutoFit/>
            <a:flatTx/>
          </a:bodyPr>
          <a:lstStyle/>
          <a:p>
            <a:pPr algn="ctr">
              <a:spcBef>
                <a:spcPct val="50000"/>
              </a:spcBef>
            </a:pPr>
            <a:r>
              <a:rPr lang="es-AR" b="1" dirty="0">
                <a:solidFill>
                  <a:schemeClr val="bg1"/>
                </a:solidFill>
              </a:rPr>
              <a:t>ADAPTACIÓN</a:t>
            </a:r>
          </a:p>
          <a:p>
            <a:pPr algn="ctr">
              <a:spcBef>
                <a:spcPct val="50000"/>
              </a:spcBef>
            </a:pPr>
            <a:r>
              <a:rPr lang="es-AR" b="1" dirty="0">
                <a:solidFill>
                  <a:schemeClr val="bg1"/>
                </a:solidFill>
              </a:rPr>
              <a:t>DEL INDIVIDUO </a:t>
            </a:r>
          </a:p>
          <a:p>
            <a:pPr algn="ctr">
              <a:spcBef>
                <a:spcPct val="50000"/>
              </a:spcBef>
            </a:pPr>
            <a:r>
              <a:rPr lang="es-AR" b="1" dirty="0">
                <a:solidFill>
                  <a:schemeClr val="bg1"/>
                </a:solidFill>
              </a:rPr>
              <a:t>AL MEDIO</a:t>
            </a:r>
            <a:endParaRPr lang="es-ES" b="1" dirty="0">
              <a:solidFill>
                <a:schemeClr val="bg1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787900" y="2636838"/>
            <a:ext cx="720725" cy="3313112"/>
            <a:chOff x="3216" y="1392"/>
            <a:chExt cx="432" cy="2160"/>
          </a:xfrm>
        </p:grpSpPr>
        <p:sp>
          <p:nvSpPr>
            <p:cNvPr id="21511" name="Line 5"/>
            <p:cNvSpPr>
              <a:spLocks noChangeShapeType="1"/>
            </p:cNvSpPr>
            <p:nvPr/>
          </p:nvSpPr>
          <p:spPr bwMode="auto">
            <a:xfrm>
              <a:off x="3216" y="1392"/>
              <a:ext cx="38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scene3d>
              <a:camera prst="legacyPerspectiveBottom"/>
              <a:lightRig rig="legacyFlat2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>
              <a:flatTx/>
            </a:bodyPr>
            <a:lstStyle/>
            <a:p>
              <a:endParaRPr lang="es-AR"/>
            </a:p>
          </p:txBody>
        </p:sp>
        <p:sp>
          <p:nvSpPr>
            <p:cNvPr id="21512" name="Line 6"/>
            <p:cNvSpPr>
              <a:spLocks noChangeShapeType="1"/>
            </p:cNvSpPr>
            <p:nvPr/>
          </p:nvSpPr>
          <p:spPr bwMode="auto">
            <a:xfrm>
              <a:off x="3216" y="1872"/>
              <a:ext cx="38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scene3d>
              <a:camera prst="legacyPerspectiveBottom"/>
              <a:lightRig rig="legacyFlat2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>
              <a:flatTx/>
            </a:bodyPr>
            <a:lstStyle/>
            <a:p>
              <a:endParaRPr lang="es-AR"/>
            </a:p>
          </p:txBody>
        </p:sp>
        <p:sp>
          <p:nvSpPr>
            <p:cNvPr id="21513" name="Line 7"/>
            <p:cNvSpPr>
              <a:spLocks noChangeShapeType="1"/>
            </p:cNvSpPr>
            <p:nvPr/>
          </p:nvSpPr>
          <p:spPr bwMode="auto">
            <a:xfrm>
              <a:off x="3216" y="2832"/>
              <a:ext cx="38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scene3d>
              <a:camera prst="legacyPerspectiveBottom"/>
              <a:lightRig rig="legacyFlat2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>
              <a:flatTx/>
            </a:bodyPr>
            <a:lstStyle/>
            <a:p>
              <a:endParaRPr lang="es-AR"/>
            </a:p>
          </p:txBody>
        </p:sp>
        <p:sp>
          <p:nvSpPr>
            <p:cNvPr id="21514" name="Line 8"/>
            <p:cNvSpPr>
              <a:spLocks noChangeShapeType="1"/>
            </p:cNvSpPr>
            <p:nvPr/>
          </p:nvSpPr>
          <p:spPr bwMode="auto">
            <a:xfrm>
              <a:off x="3264" y="3552"/>
              <a:ext cx="38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scene3d>
              <a:camera prst="legacyPerspectiveBottom"/>
              <a:lightRig rig="legacyFlat2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>
              <a:flatTx/>
            </a:bodyPr>
            <a:lstStyle/>
            <a:p>
              <a:endParaRPr lang="es-AR"/>
            </a:p>
          </p:txBody>
        </p:sp>
      </p:grpSp>
      <p:sp>
        <p:nvSpPr>
          <p:cNvPr id="21509" name="AutoShape 9"/>
          <p:cNvSpPr>
            <a:spLocks noChangeArrowheads="1"/>
          </p:cNvSpPr>
          <p:nvPr/>
        </p:nvSpPr>
        <p:spPr bwMode="auto">
          <a:xfrm>
            <a:off x="1042988" y="549275"/>
            <a:ext cx="6913562" cy="935038"/>
          </a:xfrm>
          <a:prstGeom prst="flowChartAlternateProcess">
            <a:avLst/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Right"/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 wrap="none" anchor="ctr">
            <a:flatTx/>
          </a:bodyPr>
          <a:lstStyle/>
          <a:p>
            <a:pPr algn="r"/>
            <a:endParaRPr lang="es-AR"/>
          </a:p>
        </p:txBody>
      </p:sp>
      <p:sp>
        <p:nvSpPr>
          <p:cNvPr id="21510" name="Rectangle 10"/>
          <p:cNvSpPr>
            <a:spLocks noChangeArrowheads="1"/>
          </p:cNvSpPr>
          <p:nvPr/>
        </p:nvSpPr>
        <p:spPr bwMode="auto">
          <a:xfrm>
            <a:off x="914400" y="60960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s-A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COMPONENTES DEL SISTEMA P.I.N.E.</a:t>
            </a:r>
            <a:endParaRPr kumimoji="0"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916832"/>
            <a:ext cx="9144000" cy="5112568"/>
          </a:xfrm>
          <a:gradFill rotWithShape="1">
            <a:gsLst>
              <a:gs pos="0">
                <a:srgbClr val="FF8200">
                  <a:alpha val="66000"/>
                </a:srgbClr>
              </a:gs>
              <a:gs pos="10001">
                <a:srgbClr val="FF0000">
                  <a:alpha val="69401"/>
                </a:srgbClr>
              </a:gs>
              <a:gs pos="35001">
                <a:srgbClr val="BA0066">
                  <a:alpha val="77901"/>
                </a:srgbClr>
              </a:gs>
              <a:gs pos="70000">
                <a:srgbClr val="66008F">
                  <a:alpha val="89800"/>
                </a:srgbClr>
              </a:gs>
              <a:gs pos="100000">
                <a:srgbClr val="000082"/>
              </a:gs>
            </a:gsLst>
            <a:path path="shape">
              <a:fillToRect l="50000" t="50000" r="50000" b="50000"/>
            </a:path>
          </a:gradFill>
        </p:spPr>
        <p:txBody>
          <a:bodyPr/>
          <a:lstStyle/>
          <a:p>
            <a:pPr marL="609600" indent="-609600" eaLnBrk="1" hangingPunct="1">
              <a:defRPr/>
            </a:pPr>
            <a:r>
              <a:rPr lang="es-AR" sz="2400" b="1" dirty="0" smtClean="0">
                <a:solidFill>
                  <a:schemeClr val="tx2"/>
                </a:solidFill>
              </a:rPr>
              <a:t>GC</a:t>
            </a:r>
          </a:p>
          <a:p>
            <a:pPr marL="609600" indent="-609600" eaLnBrk="1" hangingPunct="1">
              <a:defRPr/>
            </a:pPr>
            <a:r>
              <a:rPr lang="es-AR" sz="2400" b="1" dirty="0" smtClean="0">
                <a:solidFill>
                  <a:schemeClr val="tx2"/>
                </a:solidFill>
              </a:rPr>
              <a:t>DHEA</a:t>
            </a:r>
            <a:r>
              <a:rPr lang="en-US" sz="2400" b="1" dirty="0" smtClean="0">
                <a:solidFill>
                  <a:schemeClr val="tx2"/>
                </a:solidFill>
                <a:cs typeface="Arial" charset="0"/>
              </a:rPr>
              <a:t>­S</a:t>
            </a:r>
          </a:p>
          <a:p>
            <a:pPr marL="609600" indent="-609600" eaLnBrk="1" hangingPunct="1">
              <a:defRPr/>
            </a:pPr>
            <a:r>
              <a:rPr lang="en-US" sz="2400" b="1" dirty="0" smtClean="0">
                <a:solidFill>
                  <a:schemeClr val="tx2"/>
                </a:solidFill>
                <a:cs typeface="Arial" charset="0"/>
              </a:rPr>
              <a:t>CITOQUINAS IL6, IL-1, TNF-</a:t>
            </a:r>
            <a:r>
              <a:rPr lang="el-GR" sz="2400" b="1" dirty="0" smtClean="0">
                <a:solidFill>
                  <a:schemeClr val="tx2"/>
                </a:solidFill>
                <a:cs typeface="Arial" charset="0"/>
              </a:rPr>
              <a:t>Α</a:t>
            </a:r>
            <a:endParaRPr lang="es-AR" sz="2400" b="1" dirty="0" smtClean="0">
              <a:solidFill>
                <a:schemeClr val="tx2"/>
              </a:solidFill>
              <a:cs typeface="Arial" charset="0"/>
            </a:endParaRPr>
          </a:p>
          <a:p>
            <a:pPr marL="609600" indent="-609600" eaLnBrk="1" hangingPunct="1">
              <a:defRPr/>
            </a:pPr>
            <a:r>
              <a:rPr lang="es-AR" sz="2400" b="1" dirty="0" smtClean="0">
                <a:solidFill>
                  <a:schemeClr val="tx2"/>
                </a:solidFill>
                <a:cs typeface="Arial" charset="0"/>
              </a:rPr>
              <a:t>HORMONAS: HT, LEP, INS, PROL, ACTH, GH</a:t>
            </a:r>
          </a:p>
          <a:p>
            <a:pPr marL="609600" indent="-609600" eaLnBrk="1" hangingPunct="1">
              <a:defRPr/>
            </a:pPr>
            <a:r>
              <a:rPr lang="es-AR" sz="2400" b="1" dirty="0" smtClean="0">
                <a:solidFill>
                  <a:schemeClr val="tx2"/>
                </a:solidFill>
                <a:cs typeface="Arial" charset="0"/>
              </a:rPr>
              <a:t>CRH</a:t>
            </a:r>
          </a:p>
          <a:p>
            <a:pPr marL="609600" indent="-609600" eaLnBrk="1" hangingPunct="1">
              <a:defRPr/>
            </a:pPr>
            <a:r>
              <a:rPr lang="es-AR" sz="2400" b="1" dirty="0" smtClean="0">
                <a:solidFill>
                  <a:schemeClr val="tx2"/>
                </a:solidFill>
                <a:cs typeface="Arial" charset="0"/>
              </a:rPr>
              <a:t>AAS</a:t>
            </a:r>
          </a:p>
          <a:p>
            <a:pPr marL="609600" indent="-609600" eaLnBrk="1" hangingPunct="1">
              <a:defRPr/>
            </a:pPr>
            <a:r>
              <a:rPr lang="es-AR" sz="2400" b="1" dirty="0" smtClean="0">
                <a:solidFill>
                  <a:schemeClr val="tx2"/>
                </a:solidFill>
                <a:cs typeface="Arial" charset="0"/>
              </a:rPr>
              <a:t>GABA</a:t>
            </a:r>
          </a:p>
          <a:p>
            <a:pPr marL="609600" indent="-609600" eaLnBrk="1" hangingPunct="1">
              <a:defRPr/>
            </a:pPr>
            <a:r>
              <a:rPr lang="es-AR" sz="2400" b="1" dirty="0" smtClean="0">
                <a:solidFill>
                  <a:schemeClr val="tx2"/>
                </a:solidFill>
                <a:cs typeface="Arial" charset="0"/>
              </a:rPr>
              <a:t>MONOAMINAS: 5 HT, NOREPI, EPI, HIST, DA</a:t>
            </a:r>
          </a:p>
          <a:p>
            <a:pPr marL="609600" indent="-609600" eaLnBrk="1" hangingPunct="1">
              <a:defRPr/>
            </a:pPr>
            <a:r>
              <a:rPr lang="es-AR" sz="2400" b="1" dirty="0" smtClean="0">
                <a:solidFill>
                  <a:schemeClr val="tx2"/>
                </a:solidFill>
                <a:cs typeface="Arial" charset="0"/>
              </a:rPr>
              <a:t>NEUROPÉPTIDOS.</a:t>
            </a:r>
            <a:endParaRPr lang="el-GR" sz="2400" b="1" dirty="0" smtClean="0">
              <a:solidFill>
                <a:schemeClr val="tx2"/>
              </a:solidFill>
              <a:cs typeface="Arial" charset="0"/>
            </a:endParaRPr>
          </a:p>
          <a:p>
            <a:pPr marL="609600" indent="-609600" eaLnBrk="1" hangingPunct="1">
              <a:defRPr/>
            </a:pPr>
            <a:endParaRPr lang="es-ES" sz="2400" b="1" dirty="0" smtClean="0">
              <a:solidFill>
                <a:schemeClr val="tx2"/>
              </a:solidFill>
            </a:endParaRPr>
          </a:p>
        </p:txBody>
      </p:sp>
      <p:sp>
        <p:nvSpPr>
          <p:cNvPr id="74758" name="AutoShape 6"/>
          <p:cNvSpPr>
            <a:spLocks noChangeArrowheads="1"/>
          </p:cNvSpPr>
          <p:nvPr/>
        </p:nvSpPr>
        <p:spPr bwMode="auto">
          <a:xfrm>
            <a:off x="1331913" y="0"/>
            <a:ext cx="6840487" cy="155679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15000">
                <a:srgbClr val="66008F">
                  <a:alpha val="95200"/>
                </a:srgbClr>
              </a:gs>
              <a:gs pos="32499">
                <a:srgbClr val="BA0066">
                  <a:alpha val="89600"/>
                </a:srgbClr>
              </a:gs>
              <a:gs pos="45000">
                <a:srgbClr val="FF0000">
                  <a:alpha val="85600"/>
                </a:srgbClr>
              </a:gs>
              <a:gs pos="50000">
                <a:srgbClr val="FF8200">
                  <a:alpha val="84000"/>
                </a:srgbClr>
              </a:gs>
              <a:gs pos="55001">
                <a:srgbClr val="FF0000">
                  <a:alpha val="85600"/>
                </a:srgbClr>
              </a:gs>
              <a:gs pos="67501">
                <a:srgbClr val="BA0066">
                  <a:alpha val="89600"/>
                </a:srgbClr>
              </a:gs>
              <a:gs pos="85000">
                <a:srgbClr val="66008F">
                  <a:alpha val="95200"/>
                </a:srgbClr>
              </a:gs>
              <a:gs pos="100000">
                <a:srgbClr val="000082"/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algn="ctr">
              <a:defRPr/>
            </a:pPr>
            <a:r>
              <a:rPr kumimoji="0" lang="es-ES" sz="3200" b="1" dirty="0">
                <a:solidFill>
                  <a:srgbClr val="FFCC00"/>
                </a:solidFill>
                <a:latin typeface="Verdana" pitchFamily="34" charset="0"/>
              </a:rPr>
              <a:t>Mediadores Sistémicos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1871663" y="400478"/>
            <a:ext cx="5689600" cy="830997"/>
          </a:xfrm>
          <a:prstGeom prst="rect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kumimoji="0" lang="es-ES" sz="2400" b="1" dirty="0">
                <a:latin typeface="Verdana" pitchFamily="34" charset="0"/>
              </a:rPr>
              <a:t>EL ESTRÉS ES UN ESTADO QUE SE CARACTERIZA POR: </a:t>
            </a: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1223963" y="1628775"/>
            <a:ext cx="6983412" cy="1006475"/>
          </a:xfrm>
          <a:prstGeom prst="rect">
            <a:avLst/>
          </a:prstGeom>
          <a:noFill/>
          <a:ln w="9525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s-E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ALTOS NIVELES DE EXCITACIÓN Y DE ANGUSTIA, CON LA FRECUENTE SENSACIÓN DE NO PODER HACER FRENTE A LA SITUACIÓN.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755650" y="3573463"/>
            <a:ext cx="7921625" cy="2530475"/>
          </a:xfrm>
          <a:prstGeom prst="rect">
            <a:avLst/>
          </a:prstGeom>
          <a:noFill/>
          <a:ln w="9525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>
              <a:buFontTx/>
              <a:buChar char="•"/>
            </a:pPr>
            <a:r>
              <a:rPr kumimoji="0" lang="es-E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LA FALTA DE CONTROL SOBRE EL TRABAJO QUE SE REALIZA.</a:t>
            </a:r>
          </a:p>
          <a:p>
            <a:pPr marL="266700" indent="-266700">
              <a:buFontTx/>
              <a:buChar char="•"/>
            </a:pPr>
            <a:r>
              <a:rPr kumimoji="0" lang="es-E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LA MONOTONÍA.</a:t>
            </a:r>
          </a:p>
          <a:p>
            <a:pPr marL="266700" indent="-266700">
              <a:buFontTx/>
              <a:buChar char="•"/>
            </a:pPr>
            <a:r>
              <a:rPr kumimoji="0" lang="es-E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PLAZOS AJUSTADOS.</a:t>
            </a:r>
          </a:p>
          <a:p>
            <a:pPr marL="266700" indent="-266700">
              <a:buFontTx/>
              <a:buChar char="•"/>
            </a:pPr>
            <a:r>
              <a:rPr kumimoji="0" lang="es-E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TRABAJAR A ALTA VELOCIDAD.</a:t>
            </a:r>
          </a:p>
          <a:p>
            <a:pPr marL="266700" indent="-266700">
              <a:buFontTx/>
              <a:buChar char="•"/>
            </a:pPr>
            <a:r>
              <a:rPr kumimoji="0" lang="es-E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LA EXPOSICIÓN A LA VIOLENCIA.</a:t>
            </a:r>
          </a:p>
          <a:p>
            <a:pPr marL="266700" indent="-266700">
              <a:buFontTx/>
              <a:buChar char="•"/>
            </a:pPr>
            <a:r>
              <a:rPr kumimoji="0" lang="es-E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CONDICIONES DE TRABAJO FÍSICAMENTE PELIGROSAS</a:t>
            </a:r>
            <a:r>
              <a:rPr kumimoji="0" lang="es-ES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.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1763688" y="2978323"/>
            <a:ext cx="6480720" cy="461665"/>
          </a:xfrm>
          <a:prstGeom prst="rect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kumimoji="0" lang="es-ES" sz="2400" b="1" dirty="0">
                <a:latin typeface="Verdana" pitchFamily="34" charset="0"/>
              </a:rPr>
              <a:t>SUS CAUSAS MÁS FRECUENTES SON</a:t>
            </a:r>
            <a:r>
              <a:rPr kumimoji="0" lang="es-ES" b="1" dirty="0">
                <a:latin typeface="Verdana" pitchFamily="34" charset="0"/>
              </a:rPr>
              <a:t>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Oval 1026"/>
          <p:cNvSpPr>
            <a:spLocks noChangeArrowheads="1"/>
          </p:cNvSpPr>
          <p:nvPr/>
        </p:nvSpPr>
        <p:spPr bwMode="auto">
          <a:xfrm>
            <a:off x="4716016" y="4186238"/>
            <a:ext cx="3888432" cy="2595562"/>
          </a:xfrm>
          <a:prstGeom prst="ellipse">
            <a:avLst/>
          </a:prstGeom>
          <a:gradFill rotWithShape="0">
            <a:gsLst>
              <a:gs pos="20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 w="12700" cap="sq">
            <a:noFill/>
            <a:round/>
            <a:headEnd/>
            <a:tailEnd/>
          </a:ln>
          <a:effectLst/>
        </p:spPr>
        <p:txBody>
          <a:bodyPr lIns="85342" tIns="42672" rIns="85342" bIns="42672" anchor="ctr" anchorCtr="1"/>
          <a:lstStyle/>
          <a:p>
            <a:pPr algn="ctr" defTabSz="852488">
              <a:defRPr/>
            </a:pPr>
            <a:r>
              <a:rPr kumimoji="0" lang="es-A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CINISMO</a:t>
            </a:r>
          </a:p>
          <a:p>
            <a:pPr algn="ctr" defTabSz="852488">
              <a:defRPr/>
            </a:pPr>
            <a:r>
              <a:rPr kumimoji="0" lang="es-A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ACTITUD DESCONFIADA</a:t>
            </a:r>
          </a:p>
          <a:p>
            <a:pPr algn="ctr" defTabSz="852488">
              <a:defRPr/>
            </a:pPr>
            <a:r>
              <a:rPr kumimoji="0" lang="es-A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IRA</a:t>
            </a:r>
          </a:p>
          <a:p>
            <a:pPr algn="ctr" defTabSz="852488">
              <a:defRPr/>
            </a:pPr>
            <a:r>
              <a:rPr kumimoji="0" lang="es-A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DESCONTROL</a:t>
            </a:r>
            <a:endParaRPr kumimoji="0" lang="es-ES" sz="25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43011" name="Text Box 1027"/>
          <p:cNvSpPr txBox="1">
            <a:spLocks noChangeArrowheads="1"/>
          </p:cNvSpPr>
          <p:nvPr/>
        </p:nvSpPr>
        <p:spPr bwMode="auto">
          <a:xfrm>
            <a:off x="1816100" y="1323975"/>
            <a:ext cx="5137150" cy="148907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 w="12700" cap="sq">
            <a:noFill/>
            <a:miter lim="800000"/>
            <a:headEnd/>
            <a:tailEnd/>
          </a:ln>
          <a:effectLst/>
          <a:scene3d>
            <a:camera prst="legacyObliqueTopRight"/>
            <a:lightRig rig="legacyFlat3" dir="l"/>
          </a:scene3d>
          <a:sp3d extrusionH="430200" prstMaterial="legacyMatte">
            <a:bevelT w="13500" h="13500" prst="angle"/>
            <a:bevelB w="13500" h="13500" prst="angle"/>
            <a:extrusionClr>
              <a:srgbClr val="FFDA91"/>
            </a:extrusionClr>
          </a:sp3d>
        </p:spPr>
        <p:txBody>
          <a:bodyPr wrap="none" lIns="85342" tIns="42672" rIns="85342" bIns="42672">
            <a:spAutoFit/>
            <a:flatTx/>
          </a:bodyPr>
          <a:lstStyle/>
          <a:p>
            <a:pPr algn="ctr" defTabSz="852488">
              <a:buFontTx/>
              <a:buChar char="•"/>
              <a:defRPr/>
            </a:pPr>
            <a:r>
              <a:rPr kumimoji="0" lang="es-AR" sz="23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CARENCIA DE CONTROL</a:t>
            </a:r>
          </a:p>
          <a:p>
            <a:pPr algn="ctr" defTabSz="852488">
              <a:buFontTx/>
              <a:buChar char="•"/>
              <a:defRPr/>
            </a:pPr>
            <a:r>
              <a:rPr kumimoji="0" lang="es-AR" sz="23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IMPREDICTIBILIDAD</a:t>
            </a:r>
          </a:p>
          <a:p>
            <a:pPr algn="ctr" defTabSz="852488">
              <a:buFontTx/>
              <a:buChar char="•"/>
              <a:defRPr/>
            </a:pPr>
            <a:r>
              <a:rPr kumimoji="0" lang="es-AR" sz="23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INTENSA RESPONSABILIDAD</a:t>
            </a:r>
          </a:p>
          <a:p>
            <a:pPr algn="ctr" defTabSz="852488">
              <a:buFontTx/>
              <a:buChar char="•"/>
              <a:defRPr/>
            </a:pPr>
            <a:r>
              <a:rPr kumimoji="0" lang="es-AR" sz="23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CAMBIOS</a:t>
            </a:r>
            <a:endParaRPr kumimoji="0" lang="es-ES" sz="23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43012" name="Text Box 1028"/>
          <p:cNvSpPr txBox="1">
            <a:spLocks noChangeArrowheads="1"/>
          </p:cNvSpPr>
          <p:nvPr/>
        </p:nvSpPr>
        <p:spPr bwMode="auto">
          <a:xfrm>
            <a:off x="762000" y="3032125"/>
            <a:ext cx="7400292" cy="440120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85342" tIns="42672" rIns="85342" bIns="42672">
            <a:spAutoFit/>
          </a:bodyPr>
          <a:lstStyle/>
          <a:p>
            <a:pPr defTabSz="852488">
              <a:defRPr/>
            </a:pPr>
            <a:r>
              <a:rPr kumimoji="0" lang="es-AR" sz="23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ACTITUDES Y EMOCIONES ASOCIADAS CON</a:t>
            </a:r>
            <a:endParaRPr kumimoji="0" lang="es-ES" sz="2300" b="1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43013" name="Text Box 1029"/>
          <p:cNvSpPr txBox="1">
            <a:spLocks noChangeArrowheads="1"/>
          </p:cNvSpPr>
          <p:nvPr/>
        </p:nvSpPr>
        <p:spPr bwMode="auto">
          <a:xfrm>
            <a:off x="1331640" y="3717032"/>
            <a:ext cx="1820891" cy="51706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 w="12700" cap="sq">
            <a:noFill/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DA91"/>
            </a:extrusionClr>
          </a:sp3d>
        </p:spPr>
        <p:txBody>
          <a:bodyPr wrap="square" lIns="85342" tIns="42672" rIns="85342" bIns="42672">
            <a:spAutoFit/>
            <a:flatTx/>
          </a:bodyPr>
          <a:lstStyle/>
          <a:p>
            <a:pPr defTabSz="852488">
              <a:defRPr/>
            </a:pPr>
            <a:r>
              <a:rPr kumimoji="0" lang="es-AR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SALUD</a:t>
            </a:r>
            <a:endParaRPr kumimoji="0" lang="es-ES" sz="2800" dirty="0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43014" name="Text Box 1030"/>
          <p:cNvSpPr txBox="1">
            <a:spLocks noChangeArrowheads="1"/>
          </p:cNvSpPr>
          <p:nvPr/>
        </p:nvSpPr>
        <p:spPr bwMode="auto">
          <a:xfrm>
            <a:off x="5586413" y="3717032"/>
            <a:ext cx="2684257" cy="517065"/>
          </a:xfrm>
          <a:prstGeom prst="rect">
            <a:avLst/>
          </a:prstGeom>
          <a:gradFill flip="none" rotWithShape="1">
            <a:gsLst>
              <a:gs pos="0">
                <a:srgbClr val="FFF200">
                  <a:alpha val="75000"/>
                </a:srgb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 w="12700" cap="sq">
            <a:noFill/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 wrap="square" lIns="85342" tIns="42672" rIns="85342" bIns="42672">
            <a:spAutoFit/>
            <a:flatTx/>
          </a:bodyPr>
          <a:lstStyle/>
          <a:p>
            <a:pPr defTabSz="852488">
              <a:defRPr/>
            </a:pPr>
            <a:r>
              <a:rPr kumimoji="0" lang="es-AR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ENFERMEDAD</a:t>
            </a:r>
            <a:endParaRPr kumimoji="0" lang="es-ES" sz="2800" dirty="0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43015" name="Rectangle 1031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452438"/>
            <a:ext cx="7772400" cy="91757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AR" sz="28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SITUACIONES MÁS COMUNES QUE </a:t>
            </a:r>
            <a:br>
              <a:rPr lang="es-AR" sz="28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es-AR" sz="28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PROVOCAN UNA RESPUESTA DE ESTRÉS</a:t>
            </a:r>
            <a:r>
              <a:rPr lang="es-ES" sz="28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/>
            </a:r>
            <a:br>
              <a:rPr lang="es-ES" sz="28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endParaRPr lang="es-ES" sz="2800" b="1" smtClean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43016" name="Oval 1032"/>
          <p:cNvSpPr>
            <a:spLocks noChangeArrowheads="1"/>
          </p:cNvSpPr>
          <p:nvPr/>
        </p:nvSpPr>
        <p:spPr bwMode="auto">
          <a:xfrm>
            <a:off x="0" y="4365104"/>
            <a:ext cx="4179640" cy="2492896"/>
          </a:xfrm>
          <a:prstGeom prst="ellipse">
            <a:avLst/>
          </a:prstGeom>
          <a:gradFill rotWithShape="0">
            <a:gsLst>
              <a:gs pos="19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 w="12700" cap="sq">
            <a:noFill/>
            <a:round/>
            <a:headEnd/>
            <a:tailEnd/>
          </a:ln>
          <a:effectLst/>
        </p:spPr>
        <p:txBody>
          <a:bodyPr lIns="85342" tIns="42672" rIns="85342" bIns="42672" anchor="ctr" anchorCtr="1"/>
          <a:lstStyle/>
          <a:p>
            <a:pPr algn="ctr" defTabSz="852488">
              <a:defRPr/>
            </a:pPr>
            <a:r>
              <a:rPr kumimoji="0" lang="es-AR" sz="2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OPTIMISMO</a:t>
            </a:r>
          </a:p>
          <a:p>
            <a:pPr algn="ctr" defTabSz="852488">
              <a:defRPr/>
            </a:pPr>
            <a:r>
              <a:rPr kumimoji="0" lang="es-AR" sz="2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ESPERANZA</a:t>
            </a:r>
          </a:p>
          <a:p>
            <a:pPr algn="ctr" defTabSz="852488">
              <a:defRPr/>
            </a:pPr>
            <a:r>
              <a:rPr kumimoji="0" lang="es-AR" sz="2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CALMA</a:t>
            </a:r>
          </a:p>
          <a:p>
            <a:pPr algn="ctr" defTabSz="852488">
              <a:defRPr/>
            </a:pPr>
            <a:r>
              <a:rPr kumimoji="0" lang="es-AR" sz="2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CONTROL</a:t>
            </a:r>
            <a:endParaRPr kumimoji="0" lang="es-ES" sz="25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7154863" y="5745163"/>
            <a:ext cx="1930337" cy="5847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50000">
                <a:srgbClr val="FFFF9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>
            <a:spAutoFit/>
            <a:flatTx/>
          </a:bodyPr>
          <a:lstStyle/>
          <a:p>
            <a:pPr>
              <a:defRPr/>
            </a:pPr>
            <a:r>
              <a:rPr kumimoji="0" lang="es-AR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ESTRES</a:t>
            </a:r>
            <a:endParaRPr kumimoji="0" lang="es-ES" sz="32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27088" y="4076700"/>
            <a:ext cx="6183313" cy="2339975"/>
            <a:chOff x="521" y="2568"/>
            <a:chExt cx="3895" cy="1474"/>
          </a:xfrm>
        </p:grpSpPr>
        <p:sp>
          <p:nvSpPr>
            <p:cNvPr id="69636" name="Oval 4"/>
            <p:cNvSpPr>
              <a:spLocks noChangeArrowheads="1"/>
            </p:cNvSpPr>
            <p:nvPr/>
          </p:nvSpPr>
          <p:spPr bwMode="auto">
            <a:xfrm>
              <a:off x="1202" y="2568"/>
              <a:ext cx="2722" cy="900"/>
            </a:xfrm>
            <a:prstGeom prst="ellipse">
              <a:avLst/>
            </a:prstGeom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circle">
                <a:fillToRect l="100000" t="100000"/>
              </a:path>
              <a:tileRect r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kumimoji="0" lang="es-AR" sz="2000" b="1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SI LA NUEVA ESTRATEGIA NO ES</a:t>
              </a:r>
            </a:p>
            <a:p>
              <a:pPr>
                <a:defRPr/>
              </a:pPr>
              <a:r>
                <a:rPr kumimoji="0" lang="es-AR" sz="2000" b="1" dirty="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EXITOSA</a:t>
              </a:r>
              <a:endParaRPr kumimoji="0" lang="es-ES" sz="2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69637" name="Text Box 5"/>
            <p:cNvSpPr txBox="1">
              <a:spLocks noChangeArrowheads="1"/>
            </p:cNvSpPr>
            <p:nvPr/>
          </p:nvSpPr>
          <p:spPr bwMode="auto">
            <a:xfrm>
              <a:off x="1056" y="3600"/>
              <a:ext cx="1142" cy="442"/>
            </a:xfrm>
            <a:prstGeom prst="rect">
              <a:avLst/>
            </a:prstGeom>
            <a:gradFill flip="none" rotWithShape="1">
              <a:gsLst>
                <a:gs pos="32000">
                  <a:srgbClr val="FFFF00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  <a:tileRect t="-100000" r="-10000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kumimoji="0" lang="es-AR" sz="20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Pasividad</a:t>
              </a:r>
            </a:p>
            <a:p>
              <a:pPr algn="ctr">
                <a:defRPr/>
              </a:pPr>
              <a:r>
                <a:rPr kumimoji="0" lang="es-AR" sz="20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Frustración</a:t>
              </a:r>
              <a:endParaRPr kumimoji="0" lang="es-ES" sz="2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69638" name="Text Box 6"/>
            <p:cNvSpPr txBox="1">
              <a:spLocks noChangeArrowheads="1"/>
            </p:cNvSpPr>
            <p:nvPr/>
          </p:nvSpPr>
          <p:spPr bwMode="auto">
            <a:xfrm>
              <a:off x="2610" y="3590"/>
              <a:ext cx="1374" cy="442"/>
            </a:xfrm>
            <a:prstGeom prst="rect">
              <a:avLst/>
            </a:prstGeom>
            <a:gradFill flip="none" rotWithShape="1">
              <a:gsLst>
                <a:gs pos="0">
                  <a:srgbClr val="FFFF00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  <a:tileRect l="-100000" t="-10000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kumimoji="0" lang="es-AR" sz="20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Activación del</a:t>
              </a:r>
            </a:p>
            <a:p>
              <a:pPr algn="ctr">
                <a:defRPr/>
              </a:pPr>
              <a:r>
                <a:rPr kumimoji="0" lang="es-AR" sz="20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Sistema CRH</a:t>
              </a:r>
              <a:endParaRPr kumimoji="0" lang="es-ES" sz="2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29722" name="AutoShape 7"/>
            <p:cNvSpPr>
              <a:spLocks noChangeArrowheads="1"/>
            </p:cNvSpPr>
            <p:nvPr/>
          </p:nvSpPr>
          <p:spPr bwMode="auto">
            <a:xfrm>
              <a:off x="521" y="2736"/>
              <a:ext cx="535" cy="1248"/>
            </a:xfrm>
            <a:prstGeom prst="curvedRightArrow">
              <a:avLst>
                <a:gd name="adj1" fmla="val 26963"/>
                <a:gd name="adj2" fmla="val 78963"/>
                <a:gd name="adj3" fmla="val 38333"/>
              </a:avLst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/>
            </a:p>
          </p:txBody>
        </p:sp>
        <p:sp>
          <p:nvSpPr>
            <p:cNvPr id="29723" name="AutoShape 8"/>
            <p:cNvSpPr>
              <a:spLocks noChangeArrowheads="1"/>
            </p:cNvSpPr>
            <p:nvPr/>
          </p:nvSpPr>
          <p:spPr bwMode="auto">
            <a:xfrm>
              <a:off x="2208" y="3648"/>
              <a:ext cx="336" cy="3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43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/>
            </a:p>
          </p:txBody>
        </p:sp>
        <p:sp>
          <p:nvSpPr>
            <p:cNvPr id="29724" name="AutoShape 9"/>
            <p:cNvSpPr>
              <a:spLocks noChangeArrowheads="1"/>
            </p:cNvSpPr>
            <p:nvPr/>
          </p:nvSpPr>
          <p:spPr bwMode="auto">
            <a:xfrm>
              <a:off x="3984" y="3648"/>
              <a:ext cx="432" cy="3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50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/>
            </a:p>
          </p:txBody>
        </p:sp>
      </p:grpSp>
      <p:sp>
        <p:nvSpPr>
          <p:cNvPr id="29700" name="AutoShape 10"/>
          <p:cNvSpPr>
            <a:spLocks noChangeArrowheads="1"/>
          </p:cNvSpPr>
          <p:nvPr/>
        </p:nvSpPr>
        <p:spPr bwMode="auto">
          <a:xfrm rot="5400000">
            <a:off x="4038600" y="1758950"/>
            <a:ext cx="419100" cy="3429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685928022 h 21600"/>
              <a:gd name="T4" fmla="*/ 2147483647 w 21600"/>
              <a:gd name="T5" fmla="*/ 1371856044 h 21600"/>
              <a:gd name="T6" fmla="*/ 2147483647 w 21600"/>
              <a:gd name="T7" fmla="*/ 685928022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AR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0"/>
            <a:ext cx="9004300" cy="3386138"/>
            <a:chOff x="0" y="20"/>
            <a:chExt cx="5672" cy="2133"/>
          </a:xfrm>
          <a:gradFill flip="none" rotWithShape="1">
            <a:gsLst>
              <a:gs pos="0">
                <a:srgbClr val="FFFF00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69644" name="Oval 12"/>
            <p:cNvSpPr>
              <a:spLocks noChangeArrowheads="1"/>
            </p:cNvSpPr>
            <p:nvPr/>
          </p:nvSpPr>
          <p:spPr bwMode="auto">
            <a:xfrm>
              <a:off x="1796" y="20"/>
              <a:ext cx="1835" cy="62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kumimoji="0" lang="es-AR" sz="20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HIPOCAMPO,</a:t>
              </a:r>
            </a:p>
            <a:p>
              <a:pPr algn="ctr">
                <a:defRPr/>
              </a:pPr>
              <a:r>
                <a:rPr kumimoji="0" lang="es-AR" sz="20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SEPTUM</a:t>
              </a:r>
              <a:endParaRPr kumimoji="0" lang="es-ES" sz="2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69645" name="Oval 13"/>
            <p:cNvSpPr>
              <a:spLocks noChangeArrowheads="1"/>
            </p:cNvSpPr>
            <p:nvPr/>
          </p:nvSpPr>
          <p:spPr bwMode="auto">
            <a:xfrm>
              <a:off x="0" y="346"/>
              <a:ext cx="1420" cy="35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s-AR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MEMORIA</a:t>
              </a:r>
              <a:endParaRPr kumimoji="0" lang="es-E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69646" name="Oval 14"/>
            <p:cNvSpPr>
              <a:spLocks noChangeArrowheads="1"/>
            </p:cNvSpPr>
            <p:nvPr/>
          </p:nvSpPr>
          <p:spPr bwMode="auto">
            <a:xfrm>
              <a:off x="3851" y="334"/>
              <a:ext cx="1821" cy="35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s-AR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PERCEPCIÓN</a:t>
              </a:r>
              <a:endParaRPr kumimoji="0" lang="es-E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29711" name="Text Box 15"/>
            <p:cNvSpPr txBox="1">
              <a:spLocks noChangeArrowheads="1"/>
            </p:cNvSpPr>
            <p:nvPr/>
          </p:nvSpPr>
          <p:spPr bwMode="auto">
            <a:xfrm>
              <a:off x="1312" y="676"/>
              <a:ext cx="2672" cy="44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kumimoji="0" lang="es-AR" sz="2000" b="1" dirty="0">
                  <a:solidFill>
                    <a:srgbClr val="FFFF00"/>
                  </a:solidFill>
                  <a:latin typeface="Verdana" pitchFamily="34" charset="0"/>
                </a:rPr>
                <a:t>Lo percibido no corresponde</a:t>
              </a:r>
            </a:p>
            <a:p>
              <a:pPr algn="ctr"/>
              <a:r>
                <a:rPr kumimoji="0" lang="es-AR" sz="2000" b="1" dirty="0">
                  <a:solidFill>
                    <a:srgbClr val="FFFF00"/>
                  </a:solidFill>
                  <a:latin typeface="Verdana" pitchFamily="34" charset="0"/>
                </a:rPr>
                <a:t>a lo esperado</a:t>
              </a:r>
              <a:endParaRPr kumimoji="0" lang="es-ES" sz="2000" b="1" dirty="0">
                <a:solidFill>
                  <a:srgbClr val="FFFF00"/>
                </a:solidFill>
                <a:latin typeface="Verdana" pitchFamily="34" charset="0"/>
              </a:endParaRPr>
            </a:p>
          </p:txBody>
        </p:sp>
        <p:sp>
          <p:nvSpPr>
            <p:cNvPr id="69648" name="Oval 16"/>
            <p:cNvSpPr>
              <a:spLocks noChangeArrowheads="1"/>
            </p:cNvSpPr>
            <p:nvPr/>
          </p:nvSpPr>
          <p:spPr bwMode="auto">
            <a:xfrm>
              <a:off x="0" y="1389"/>
              <a:ext cx="1882" cy="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kumimoji="0" lang="es-AR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INHIBICIÓN</a:t>
              </a:r>
            </a:p>
            <a:p>
              <a:pPr>
                <a:defRPr/>
              </a:pPr>
              <a:r>
                <a:rPr kumimoji="0" lang="es-AR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CONDUCTUAL</a:t>
              </a:r>
              <a:endParaRPr kumimoji="0" lang="es-E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69649" name="Oval 17"/>
            <p:cNvSpPr>
              <a:spLocks noChangeArrowheads="1"/>
            </p:cNvSpPr>
            <p:nvPr/>
          </p:nvSpPr>
          <p:spPr bwMode="auto">
            <a:xfrm>
              <a:off x="3230" y="1253"/>
              <a:ext cx="2371" cy="9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kumimoji="0" lang="es-AR" sz="2000" b="1" dirty="0">
                  <a:solidFill>
                    <a:srgbClr val="FFFF00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Verdana" pitchFamily="34" charset="0"/>
                </a:rPr>
                <a:t>VERIFICACIÓN </a:t>
              </a:r>
            </a:p>
            <a:p>
              <a:pPr algn="ctr">
                <a:defRPr/>
              </a:pPr>
              <a:r>
                <a:rPr kumimoji="0" lang="es-AR" sz="2000" b="1" dirty="0">
                  <a:solidFill>
                    <a:srgbClr val="FFFF00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Verdana" pitchFamily="34" charset="0"/>
                </a:rPr>
                <a:t>DE LA SITUACIÓN</a:t>
              </a:r>
              <a:endParaRPr kumimoji="0" lang="es-ES" sz="20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Verdana" pitchFamily="34" charset="0"/>
              </a:endParaRPr>
            </a:p>
          </p:txBody>
        </p:sp>
        <p:sp>
          <p:nvSpPr>
            <p:cNvPr id="29714" name="AutoShape 18"/>
            <p:cNvSpPr>
              <a:spLocks noChangeArrowheads="1"/>
            </p:cNvSpPr>
            <p:nvPr/>
          </p:nvSpPr>
          <p:spPr bwMode="auto">
            <a:xfrm rot="-686886">
              <a:off x="1392" y="288"/>
              <a:ext cx="624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58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/>
            </a:p>
          </p:txBody>
        </p:sp>
        <p:sp>
          <p:nvSpPr>
            <p:cNvPr id="29715" name="AutoShape 19"/>
            <p:cNvSpPr>
              <a:spLocks noChangeArrowheads="1"/>
            </p:cNvSpPr>
            <p:nvPr/>
          </p:nvSpPr>
          <p:spPr bwMode="auto">
            <a:xfrm rot="-10059586">
              <a:off x="3408" y="288"/>
              <a:ext cx="624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58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/>
            </a:p>
          </p:txBody>
        </p:sp>
        <p:sp>
          <p:nvSpPr>
            <p:cNvPr id="29716" name="AutoShape 20"/>
            <p:cNvSpPr>
              <a:spLocks noChangeArrowheads="1"/>
            </p:cNvSpPr>
            <p:nvPr/>
          </p:nvSpPr>
          <p:spPr bwMode="auto">
            <a:xfrm rot="2907879">
              <a:off x="3509" y="1013"/>
              <a:ext cx="432" cy="26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50 w 21600"/>
                <a:gd name="T13" fmla="*/ 5876 h 21600"/>
                <a:gd name="T14" fmla="*/ 16450 w 21600"/>
                <a:gd name="T15" fmla="*/ 1572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193" y="0"/>
                  </a:moveTo>
                  <a:lnTo>
                    <a:pt x="10193" y="5904"/>
                  </a:lnTo>
                  <a:lnTo>
                    <a:pt x="3375" y="5904"/>
                  </a:lnTo>
                  <a:lnTo>
                    <a:pt x="3375" y="15696"/>
                  </a:lnTo>
                  <a:lnTo>
                    <a:pt x="10193" y="15696"/>
                  </a:lnTo>
                  <a:lnTo>
                    <a:pt x="10193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904"/>
                  </a:moveTo>
                  <a:lnTo>
                    <a:pt x="1350" y="15696"/>
                  </a:lnTo>
                  <a:lnTo>
                    <a:pt x="2700" y="15696"/>
                  </a:lnTo>
                  <a:lnTo>
                    <a:pt x="2700" y="5904"/>
                  </a:lnTo>
                  <a:close/>
                </a:path>
                <a:path w="21600" h="21600">
                  <a:moveTo>
                    <a:pt x="0" y="5904"/>
                  </a:moveTo>
                  <a:lnTo>
                    <a:pt x="0" y="15696"/>
                  </a:lnTo>
                  <a:lnTo>
                    <a:pt x="675" y="15696"/>
                  </a:lnTo>
                  <a:lnTo>
                    <a:pt x="675" y="5904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/>
            </a:p>
          </p:txBody>
        </p:sp>
        <p:sp>
          <p:nvSpPr>
            <p:cNvPr id="29717" name="AutoShape 21"/>
            <p:cNvSpPr>
              <a:spLocks noChangeArrowheads="1"/>
            </p:cNvSpPr>
            <p:nvPr/>
          </p:nvSpPr>
          <p:spPr bwMode="auto">
            <a:xfrm rot="8307879">
              <a:off x="1403" y="1045"/>
              <a:ext cx="432" cy="26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50 w 21600"/>
                <a:gd name="T13" fmla="*/ 5876 h 21600"/>
                <a:gd name="T14" fmla="*/ 16450 w 21600"/>
                <a:gd name="T15" fmla="*/ 1572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193" y="0"/>
                  </a:moveTo>
                  <a:lnTo>
                    <a:pt x="10193" y="5904"/>
                  </a:lnTo>
                  <a:lnTo>
                    <a:pt x="3375" y="5904"/>
                  </a:lnTo>
                  <a:lnTo>
                    <a:pt x="3375" y="15696"/>
                  </a:lnTo>
                  <a:lnTo>
                    <a:pt x="10193" y="15696"/>
                  </a:lnTo>
                  <a:lnTo>
                    <a:pt x="10193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904"/>
                  </a:moveTo>
                  <a:lnTo>
                    <a:pt x="1350" y="15696"/>
                  </a:lnTo>
                  <a:lnTo>
                    <a:pt x="2700" y="15696"/>
                  </a:lnTo>
                  <a:lnTo>
                    <a:pt x="2700" y="5904"/>
                  </a:lnTo>
                  <a:close/>
                </a:path>
                <a:path w="21600" h="21600">
                  <a:moveTo>
                    <a:pt x="0" y="5904"/>
                  </a:moveTo>
                  <a:lnTo>
                    <a:pt x="0" y="15696"/>
                  </a:lnTo>
                  <a:lnTo>
                    <a:pt x="675" y="15696"/>
                  </a:lnTo>
                  <a:lnTo>
                    <a:pt x="675" y="5904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/>
            </a:p>
          </p:txBody>
        </p:sp>
        <p:sp>
          <p:nvSpPr>
            <p:cNvPr id="29718" name="AutoShape 22"/>
            <p:cNvSpPr>
              <a:spLocks noChangeArrowheads="1"/>
            </p:cNvSpPr>
            <p:nvPr/>
          </p:nvSpPr>
          <p:spPr bwMode="auto">
            <a:xfrm rot="5400000">
              <a:off x="2568" y="528"/>
              <a:ext cx="216" cy="21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400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/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1771650" y="2209800"/>
            <a:ext cx="4953001" cy="1911350"/>
            <a:chOff x="1116" y="1392"/>
            <a:chExt cx="3120" cy="1204"/>
          </a:xfrm>
        </p:grpSpPr>
        <p:sp>
          <p:nvSpPr>
            <p:cNvPr id="69656" name="Oval 24"/>
            <p:cNvSpPr>
              <a:spLocks noChangeArrowheads="1"/>
            </p:cNvSpPr>
            <p:nvPr/>
          </p:nvSpPr>
          <p:spPr bwMode="auto">
            <a:xfrm>
              <a:off x="1750" y="1392"/>
              <a:ext cx="1782" cy="627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circle">
                <a:fillToRect l="100000" t="100000"/>
              </a:path>
              <a:tileRect r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kumimoji="0" lang="es-AR" sz="20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NUEVA</a:t>
              </a:r>
            </a:p>
            <a:p>
              <a:pPr algn="ctr">
                <a:defRPr/>
              </a:pPr>
              <a:r>
                <a:rPr kumimoji="0" lang="es-AR" sz="20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ESTRATEGIA</a:t>
              </a:r>
              <a:endParaRPr kumimoji="0" lang="es-ES" sz="2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29704" name="Text Box 25"/>
            <p:cNvSpPr txBox="1">
              <a:spLocks noChangeArrowheads="1"/>
            </p:cNvSpPr>
            <p:nvPr/>
          </p:nvSpPr>
          <p:spPr bwMode="auto">
            <a:xfrm>
              <a:off x="1116" y="2150"/>
              <a:ext cx="1564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kumimoji="0" lang="es-AR" sz="2000" b="1" dirty="0" smtClean="0">
                  <a:solidFill>
                    <a:srgbClr val="FFFF00"/>
                  </a:solidFill>
                  <a:latin typeface="Verdana" pitchFamily="34" charset="0"/>
                </a:rPr>
                <a:t>DE ALTO COSTO</a:t>
              </a:r>
            </a:p>
            <a:p>
              <a:pPr algn="ctr"/>
              <a:r>
                <a:rPr kumimoji="0" lang="es-AR" sz="2000" b="1" dirty="0" smtClean="0">
                  <a:solidFill>
                    <a:srgbClr val="FFFF00"/>
                  </a:solidFill>
                  <a:latin typeface="Verdana" pitchFamily="34" charset="0"/>
                </a:rPr>
                <a:t>ENERGÉTICO</a:t>
              </a:r>
              <a:endParaRPr kumimoji="0" lang="es-ES" sz="2000" b="1" dirty="0">
                <a:solidFill>
                  <a:srgbClr val="FFFF00"/>
                </a:solidFill>
                <a:latin typeface="Verdana" pitchFamily="34" charset="0"/>
              </a:endParaRPr>
            </a:p>
          </p:txBody>
        </p:sp>
        <p:sp>
          <p:nvSpPr>
            <p:cNvPr id="29705" name="Text Box 26"/>
            <p:cNvSpPr txBox="1">
              <a:spLocks noChangeArrowheads="1"/>
            </p:cNvSpPr>
            <p:nvPr/>
          </p:nvSpPr>
          <p:spPr bwMode="auto">
            <a:xfrm>
              <a:off x="2672" y="2150"/>
              <a:ext cx="1564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kumimoji="0" lang="es-AR" sz="2000" b="1" dirty="0" smtClean="0">
                  <a:solidFill>
                    <a:srgbClr val="FFFF00"/>
                  </a:solidFill>
                  <a:latin typeface="Verdana" pitchFamily="34" charset="0"/>
                </a:rPr>
                <a:t>DE BAJO COSTO</a:t>
              </a:r>
            </a:p>
            <a:p>
              <a:pPr algn="ctr"/>
              <a:r>
                <a:rPr kumimoji="0" lang="es-AR" sz="2000" b="1" dirty="0" smtClean="0">
                  <a:solidFill>
                    <a:srgbClr val="FFFF00"/>
                  </a:solidFill>
                  <a:latin typeface="Verdana" pitchFamily="34" charset="0"/>
                </a:rPr>
                <a:t>ENERGÉTICO</a:t>
              </a:r>
              <a:endParaRPr kumimoji="0" lang="es-ES" sz="2000" b="1" dirty="0">
                <a:solidFill>
                  <a:srgbClr val="FFFF00"/>
                </a:solidFill>
                <a:latin typeface="Verdana" pitchFamily="34" charset="0"/>
              </a:endParaRPr>
            </a:p>
          </p:txBody>
        </p:sp>
        <p:sp>
          <p:nvSpPr>
            <p:cNvPr id="29706" name="AutoShape 27"/>
            <p:cNvSpPr>
              <a:spLocks noChangeArrowheads="1"/>
            </p:cNvSpPr>
            <p:nvPr/>
          </p:nvSpPr>
          <p:spPr bwMode="auto">
            <a:xfrm rot="8606344">
              <a:off x="1920" y="1920"/>
              <a:ext cx="432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50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/>
            </a:p>
          </p:txBody>
        </p:sp>
        <p:sp>
          <p:nvSpPr>
            <p:cNvPr id="29707" name="AutoShape 28"/>
            <p:cNvSpPr>
              <a:spLocks noChangeArrowheads="1"/>
            </p:cNvSpPr>
            <p:nvPr/>
          </p:nvSpPr>
          <p:spPr bwMode="auto">
            <a:xfrm rot="2382729">
              <a:off x="2928" y="1920"/>
              <a:ext cx="432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50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3"/>
          <p:cNvSpPr txBox="1">
            <a:spLocks noChangeArrowheads="1"/>
          </p:cNvSpPr>
          <p:nvPr/>
        </p:nvSpPr>
        <p:spPr bwMode="auto">
          <a:xfrm>
            <a:off x="5219700" y="2205038"/>
            <a:ext cx="1584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0" lang="es-AR" sz="1800" b="0">
              <a:latin typeface="Arial" charset="0"/>
            </a:endParaRPr>
          </a:p>
        </p:txBody>
      </p:sp>
      <p:sp>
        <p:nvSpPr>
          <p:cNvPr id="27651" name="Rectangle 4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6264275" cy="647700"/>
          </a:xfrm>
          <a:noFill/>
          <a:ln w="38100">
            <a:solidFill>
              <a:srgbClr val="FF9900"/>
            </a:solidFill>
          </a:ln>
        </p:spPr>
        <p:txBody>
          <a:bodyPr anchor="ctr">
            <a:normAutofit fontScale="90000"/>
          </a:bodyPr>
          <a:lstStyle/>
          <a:p>
            <a:pPr algn="ctr" eaLnBrk="1" hangingPunct="1"/>
            <a:r>
              <a:rPr lang="es-ES" sz="2000" b="1" smtClean="0">
                <a:solidFill>
                  <a:srgbClr val="FF9900"/>
                </a:solidFill>
              </a:rPr>
              <a:t>ANTE UNA SITUACION DE ESTRÉS, REACCIONA TODO EL ORGANISMO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09588" y="1008063"/>
            <a:ext cx="8383587" cy="5589587"/>
            <a:chOff x="278" y="537"/>
            <a:chExt cx="5281" cy="3521"/>
          </a:xfrm>
        </p:grpSpPr>
        <p:pic>
          <p:nvPicPr>
            <p:cNvPr id="27653" name="Picture 6" descr="Imagen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8" y="2705"/>
              <a:ext cx="1498" cy="1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4" name="Line 7"/>
            <p:cNvSpPr>
              <a:spLocks noChangeShapeType="1"/>
            </p:cNvSpPr>
            <p:nvPr/>
          </p:nvSpPr>
          <p:spPr bwMode="auto">
            <a:xfrm flipH="1">
              <a:off x="1137" y="1812"/>
              <a:ext cx="6" cy="1091"/>
            </a:xfrm>
            <a:prstGeom prst="line">
              <a:avLst/>
            </a:prstGeom>
            <a:noFill/>
            <a:ln w="76200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7655" name="Line 8"/>
            <p:cNvSpPr>
              <a:spLocks noChangeShapeType="1"/>
            </p:cNvSpPr>
            <p:nvPr/>
          </p:nvSpPr>
          <p:spPr bwMode="auto">
            <a:xfrm>
              <a:off x="1791" y="3385"/>
              <a:ext cx="1790" cy="4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300" y="622"/>
              <a:ext cx="1724" cy="1234"/>
              <a:chOff x="300" y="622"/>
              <a:chExt cx="1724" cy="1234"/>
            </a:xfrm>
          </p:grpSpPr>
          <p:pic>
            <p:nvPicPr>
              <p:cNvPr id="27673" name="Picture 10" descr="Imagen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00" y="622"/>
                <a:ext cx="1724" cy="1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674" name="Oval 11"/>
              <p:cNvSpPr>
                <a:spLocks noChangeArrowheads="1"/>
              </p:cNvSpPr>
              <p:nvPr/>
            </p:nvSpPr>
            <p:spPr bwMode="auto">
              <a:xfrm>
                <a:off x="1020" y="1570"/>
                <a:ext cx="291" cy="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sp>
          <p:nvSpPr>
            <p:cNvPr id="27657" name="Rectangle 12"/>
            <p:cNvSpPr>
              <a:spLocks noChangeArrowheads="1"/>
            </p:cNvSpPr>
            <p:nvPr/>
          </p:nvSpPr>
          <p:spPr bwMode="auto">
            <a:xfrm>
              <a:off x="1973" y="3067"/>
              <a:ext cx="1064" cy="572"/>
            </a:xfrm>
            <a:prstGeom prst="rect">
              <a:avLst/>
            </a:prstGeom>
            <a:gradFill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kumimoji="0" lang="es-ES" sz="1600">
                  <a:solidFill>
                    <a:srgbClr val="FFCC00"/>
                  </a:solidFill>
                  <a:latin typeface="Verdana" pitchFamily="34" charset="0"/>
                  <a:cs typeface="Times New Roman" pitchFamily="18" charset="0"/>
                </a:rPr>
                <a:t>LIBERACION</a:t>
              </a:r>
            </a:p>
            <a:p>
              <a:pPr algn="ctr"/>
              <a:r>
                <a:rPr kumimoji="0" lang="es-ES" sz="1600">
                  <a:solidFill>
                    <a:srgbClr val="FFCC00"/>
                  </a:solidFill>
                  <a:latin typeface="Verdana" pitchFamily="34" charset="0"/>
                  <a:cs typeface="Times New Roman" pitchFamily="18" charset="0"/>
                </a:rPr>
                <a:t>DE</a:t>
              </a:r>
            </a:p>
            <a:p>
              <a:pPr algn="ctr"/>
              <a:r>
                <a:rPr kumimoji="0" lang="es-ES" sz="1600">
                  <a:solidFill>
                    <a:srgbClr val="FFCC00"/>
                  </a:solidFill>
                  <a:latin typeface="Verdana" pitchFamily="34" charset="0"/>
                  <a:cs typeface="Times New Roman" pitchFamily="18" charset="0"/>
                </a:rPr>
                <a:t>HORMONAS</a:t>
              </a:r>
              <a:endParaRPr kumimoji="0" lang="es-ES" sz="1600">
                <a:solidFill>
                  <a:srgbClr val="FFCC00"/>
                </a:solidFill>
                <a:latin typeface="Verdana" pitchFamily="34" charset="0"/>
              </a:endParaRPr>
            </a:p>
          </p:txBody>
        </p:sp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3314" y="537"/>
              <a:ext cx="2245" cy="3521"/>
              <a:chOff x="3314" y="537"/>
              <a:chExt cx="2245" cy="3521"/>
            </a:xfrm>
          </p:grpSpPr>
          <p:sp>
            <p:nvSpPr>
              <p:cNvPr id="27659" name="Rectangle 14"/>
              <p:cNvSpPr>
                <a:spLocks noChangeArrowheads="1"/>
              </p:cNvSpPr>
              <p:nvPr/>
            </p:nvSpPr>
            <p:spPr bwMode="auto">
              <a:xfrm>
                <a:off x="3609" y="537"/>
                <a:ext cx="1236" cy="366"/>
              </a:xfrm>
              <a:prstGeom prst="rect">
                <a:avLst/>
              </a:prstGeom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kumimoji="0" lang="es-ES" sz="1600">
                    <a:solidFill>
                      <a:srgbClr val="FFCC00"/>
                    </a:solidFill>
                    <a:latin typeface="Verdana" pitchFamily="34" charset="0"/>
                    <a:cs typeface="Times New Roman" pitchFamily="18" charset="0"/>
                  </a:rPr>
                  <a:t>Formación</a:t>
                </a:r>
              </a:p>
              <a:p>
                <a:pPr algn="ctr"/>
                <a:r>
                  <a:rPr kumimoji="0" lang="es-ES" sz="1600">
                    <a:solidFill>
                      <a:srgbClr val="FFCC00"/>
                    </a:solidFill>
                    <a:latin typeface="Verdana" pitchFamily="34" charset="0"/>
                    <a:cs typeface="Times New Roman" pitchFamily="18" charset="0"/>
                  </a:rPr>
                  <a:t>de proteínas</a:t>
                </a:r>
                <a:endParaRPr kumimoji="0" lang="es-ES" sz="1600">
                  <a:solidFill>
                    <a:srgbClr val="FFCC00"/>
                  </a:solidFill>
                  <a:latin typeface="Verdana" pitchFamily="34" charset="0"/>
                </a:endParaRPr>
              </a:p>
            </p:txBody>
          </p:sp>
          <p:sp>
            <p:nvSpPr>
              <p:cNvPr id="27660" name="Rectangle 15"/>
              <p:cNvSpPr>
                <a:spLocks noChangeArrowheads="1"/>
              </p:cNvSpPr>
              <p:nvPr/>
            </p:nvSpPr>
            <p:spPr bwMode="auto">
              <a:xfrm>
                <a:off x="3609" y="1036"/>
                <a:ext cx="1236" cy="366"/>
              </a:xfrm>
              <a:prstGeom prst="rect">
                <a:avLst/>
              </a:prstGeom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kumimoji="0" lang="es-ES" sz="1600">
                    <a:solidFill>
                      <a:srgbClr val="FFCC00"/>
                    </a:solidFill>
                    <a:latin typeface="Verdana" pitchFamily="34" charset="0"/>
                    <a:cs typeface="Times New Roman" pitchFamily="18" charset="0"/>
                  </a:rPr>
                  <a:t>Destrucción</a:t>
                </a:r>
              </a:p>
              <a:p>
                <a:pPr algn="ctr"/>
                <a:r>
                  <a:rPr kumimoji="0" lang="es-ES" sz="1600">
                    <a:solidFill>
                      <a:srgbClr val="FFCC00"/>
                    </a:solidFill>
                    <a:latin typeface="Verdana" pitchFamily="34" charset="0"/>
                    <a:cs typeface="Times New Roman" pitchFamily="18" charset="0"/>
                  </a:rPr>
                  <a:t>de proteínas</a:t>
                </a:r>
                <a:endParaRPr kumimoji="0" lang="es-ES" sz="1600">
                  <a:solidFill>
                    <a:srgbClr val="FFCC00"/>
                  </a:solidFill>
                  <a:latin typeface="Verdana" pitchFamily="34" charset="0"/>
                </a:endParaRPr>
              </a:p>
            </p:txBody>
          </p:sp>
          <p:sp>
            <p:nvSpPr>
              <p:cNvPr id="27661" name="Rectangle 16"/>
              <p:cNvSpPr>
                <a:spLocks noChangeArrowheads="1"/>
              </p:cNvSpPr>
              <p:nvPr/>
            </p:nvSpPr>
            <p:spPr bwMode="auto">
              <a:xfrm>
                <a:off x="3609" y="1535"/>
                <a:ext cx="1072" cy="366"/>
              </a:xfrm>
              <a:prstGeom prst="rect">
                <a:avLst/>
              </a:prstGeom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kumimoji="0" lang="es-ES" sz="1600">
                    <a:solidFill>
                      <a:srgbClr val="FFCC00"/>
                    </a:solidFill>
                    <a:latin typeface="Verdana" pitchFamily="34" charset="0"/>
                    <a:cs typeface="Times New Roman" pitchFamily="18" charset="0"/>
                  </a:rPr>
                  <a:t>Formación</a:t>
                </a:r>
              </a:p>
              <a:p>
                <a:pPr algn="ctr"/>
                <a:r>
                  <a:rPr kumimoji="0" lang="es-ES" sz="1600">
                    <a:solidFill>
                      <a:srgbClr val="FFCC00"/>
                    </a:solidFill>
                    <a:latin typeface="Verdana" pitchFamily="34" charset="0"/>
                    <a:cs typeface="Times New Roman" pitchFamily="18" charset="0"/>
                  </a:rPr>
                  <a:t>de glucosa</a:t>
                </a:r>
                <a:endParaRPr kumimoji="0" lang="es-ES" sz="1600">
                  <a:solidFill>
                    <a:srgbClr val="FFCC00"/>
                  </a:solidFill>
                  <a:latin typeface="Verdana" pitchFamily="34" charset="0"/>
                </a:endParaRPr>
              </a:p>
            </p:txBody>
          </p:sp>
          <p:sp>
            <p:nvSpPr>
              <p:cNvPr id="27662" name="Rectangle 17"/>
              <p:cNvSpPr>
                <a:spLocks noChangeArrowheads="1"/>
              </p:cNvSpPr>
              <p:nvPr/>
            </p:nvSpPr>
            <p:spPr bwMode="auto">
              <a:xfrm>
                <a:off x="3609" y="2079"/>
                <a:ext cx="1056" cy="366"/>
              </a:xfrm>
              <a:prstGeom prst="rect">
                <a:avLst/>
              </a:prstGeom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kumimoji="0" lang="es-ES" sz="1600">
                    <a:solidFill>
                      <a:srgbClr val="FFCC00"/>
                    </a:solidFill>
                    <a:latin typeface="Verdana" pitchFamily="34" charset="0"/>
                    <a:cs typeface="Times New Roman" pitchFamily="18" charset="0"/>
                  </a:rPr>
                  <a:t>Formación</a:t>
                </a:r>
              </a:p>
              <a:p>
                <a:pPr algn="ctr"/>
                <a:r>
                  <a:rPr kumimoji="0" lang="es-ES" sz="1600">
                    <a:solidFill>
                      <a:srgbClr val="FFCC00"/>
                    </a:solidFill>
                    <a:latin typeface="Verdana" pitchFamily="34" charset="0"/>
                    <a:cs typeface="Times New Roman" pitchFamily="18" charset="0"/>
                  </a:rPr>
                  <a:t>de grasa</a:t>
                </a:r>
                <a:endParaRPr kumimoji="0" lang="es-ES" sz="1600">
                  <a:solidFill>
                    <a:srgbClr val="FFCC00"/>
                  </a:solidFill>
                  <a:latin typeface="Verdana" pitchFamily="34" charset="0"/>
                </a:endParaRPr>
              </a:p>
            </p:txBody>
          </p:sp>
          <p:sp>
            <p:nvSpPr>
              <p:cNvPr id="27663" name="Rectangle 18"/>
              <p:cNvSpPr>
                <a:spLocks noChangeArrowheads="1"/>
              </p:cNvSpPr>
              <p:nvPr/>
            </p:nvSpPr>
            <p:spPr bwMode="auto">
              <a:xfrm>
                <a:off x="3609" y="3168"/>
                <a:ext cx="1950" cy="520"/>
              </a:xfrm>
              <a:prstGeom prst="rect">
                <a:avLst/>
              </a:prstGeom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kumimoji="0" lang="es-ES" sz="1600">
                    <a:solidFill>
                      <a:srgbClr val="FFCC00"/>
                    </a:solidFill>
                    <a:latin typeface="Verdana" pitchFamily="34" charset="0"/>
                    <a:cs typeface="Times New Roman" pitchFamily="18" charset="0"/>
                  </a:rPr>
                  <a:t>Eliminación de agua</a:t>
                </a:r>
              </a:p>
              <a:p>
                <a:pPr algn="ctr"/>
                <a:r>
                  <a:rPr kumimoji="0" lang="es-ES" sz="1600">
                    <a:solidFill>
                      <a:srgbClr val="FFCC00"/>
                    </a:solidFill>
                    <a:latin typeface="Verdana" pitchFamily="34" charset="0"/>
                    <a:cs typeface="Times New Roman" pitchFamily="18" charset="0"/>
                  </a:rPr>
                  <a:t>Retención de sodio</a:t>
                </a:r>
              </a:p>
              <a:p>
                <a:pPr algn="ctr"/>
                <a:r>
                  <a:rPr kumimoji="0" lang="es-ES" sz="1600">
                    <a:solidFill>
                      <a:srgbClr val="FFCC00"/>
                    </a:solidFill>
                    <a:latin typeface="Verdana" pitchFamily="34" charset="0"/>
                    <a:cs typeface="Times New Roman" pitchFamily="18" charset="0"/>
                  </a:rPr>
                  <a:t>Eliminación de potasio</a:t>
                </a:r>
              </a:p>
            </p:txBody>
          </p:sp>
          <p:sp>
            <p:nvSpPr>
              <p:cNvPr id="27664" name="Rectangle 19"/>
              <p:cNvSpPr>
                <a:spLocks noChangeArrowheads="1"/>
              </p:cNvSpPr>
              <p:nvPr/>
            </p:nvSpPr>
            <p:spPr bwMode="auto">
              <a:xfrm>
                <a:off x="3609" y="3846"/>
                <a:ext cx="1638" cy="212"/>
              </a:xfrm>
              <a:prstGeom prst="rect">
                <a:avLst/>
              </a:prstGeom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kumimoji="0" lang="es-ES" sz="1600">
                    <a:solidFill>
                      <a:srgbClr val="FFCC00"/>
                    </a:solidFill>
                    <a:latin typeface="Verdana" pitchFamily="34" charset="0"/>
                    <a:cs typeface="Times New Roman" pitchFamily="18" charset="0"/>
                  </a:rPr>
                  <a:t>Secreción gástrica</a:t>
                </a:r>
              </a:p>
            </p:txBody>
          </p:sp>
          <p:sp>
            <p:nvSpPr>
              <p:cNvPr id="27665" name="Rectangle 20"/>
              <p:cNvSpPr>
                <a:spLocks noChangeArrowheads="1"/>
              </p:cNvSpPr>
              <p:nvPr/>
            </p:nvSpPr>
            <p:spPr bwMode="auto">
              <a:xfrm>
                <a:off x="3609" y="2619"/>
                <a:ext cx="1379" cy="366"/>
              </a:xfrm>
              <a:prstGeom prst="rect">
                <a:avLst/>
              </a:prstGeom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kumimoji="0" lang="es-ES" sz="1600">
                    <a:solidFill>
                      <a:srgbClr val="FFCC00"/>
                    </a:solidFill>
                    <a:latin typeface="Verdana" pitchFamily="34" charset="0"/>
                    <a:cs typeface="Times New Roman" pitchFamily="18" charset="0"/>
                  </a:rPr>
                  <a:t>Acción</a:t>
                </a:r>
              </a:p>
              <a:p>
                <a:pPr algn="ctr"/>
                <a:r>
                  <a:rPr kumimoji="0" lang="es-ES" sz="1600">
                    <a:solidFill>
                      <a:srgbClr val="FFCC00"/>
                    </a:solidFill>
                    <a:latin typeface="Verdana" pitchFamily="34" charset="0"/>
                    <a:cs typeface="Times New Roman" pitchFamily="18" charset="0"/>
                  </a:rPr>
                  <a:t>antiinflamatoria</a:t>
                </a:r>
                <a:endParaRPr kumimoji="0" lang="es-ES" sz="1600">
                  <a:solidFill>
                    <a:srgbClr val="FFCC00"/>
                  </a:solidFill>
                  <a:latin typeface="Verdana" pitchFamily="34" charset="0"/>
                </a:endParaRPr>
              </a:p>
            </p:txBody>
          </p:sp>
          <p:sp>
            <p:nvSpPr>
              <p:cNvPr id="27666" name="Line 21"/>
              <p:cNvSpPr>
                <a:spLocks noChangeShapeType="1"/>
              </p:cNvSpPr>
              <p:nvPr/>
            </p:nvSpPr>
            <p:spPr bwMode="auto">
              <a:xfrm>
                <a:off x="3326" y="674"/>
                <a:ext cx="5" cy="3274"/>
              </a:xfrm>
              <a:prstGeom prst="line">
                <a:avLst/>
              </a:prstGeom>
              <a:noFill/>
              <a:ln w="76200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7667" name="Line 22"/>
              <p:cNvSpPr>
                <a:spLocks noChangeShapeType="1"/>
              </p:cNvSpPr>
              <p:nvPr/>
            </p:nvSpPr>
            <p:spPr bwMode="auto">
              <a:xfrm flipV="1">
                <a:off x="3334" y="2750"/>
                <a:ext cx="279" cy="1"/>
              </a:xfrm>
              <a:prstGeom prst="line">
                <a:avLst/>
              </a:prstGeom>
              <a:noFill/>
              <a:ln w="38100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7668" name="Line 23"/>
              <p:cNvSpPr>
                <a:spLocks noChangeShapeType="1"/>
              </p:cNvSpPr>
              <p:nvPr/>
            </p:nvSpPr>
            <p:spPr bwMode="auto">
              <a:xfrm flipV="1">
                <a:off x="3322" y="2244"/>
                <a:ext cx="279" cy="1"/>
              </a:xfrm>
              <a:prstGeom prst="line">
                <a:avLst/>
              </a:prstGeom>
              <a:noFill/>
              <a:ln w="38100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7669" name="Line 24"/>
              <p:cNvSpPr>
                <a:spLocks noChangeShapeType="1"/>
              </p:cNvSpPr>
              <p:nvPr/>
            </p:nvSpPr>
            <p:spPr bwMode="auto">
              <a:xfrm flipV="1">
                <a:off x="3318" y="3940"/>
                <a:ext cx="279" cy="1"/>
              </a:xfrm>
              <a:prstGeom prst="line">
                <a:avLst/>
              </a:prstGeom>
              <a:noFill/>
              <a:ln w="38100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7670" name="Line 25"/>
              <p:cNvSpPr>
                <a:spLocks noChangeShapeType="1"/>
              </p:cNvSpPr>
              <p:nvPr/>
            </p:nvSpPr>
            <p:spPr bwMode="auto">
              <a:xfrm flipV="1">
                <a:off x="3338" y="1692"/>
                <a:ext cx="279" cy="1"/>
              </a:xfrm>
              <a:prstGeom prst="line">
                <a:avLst/>
              </a:prstGeom>
              <a:noFill/>
              <a:ln w="38100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7671" name="Line 26"/>
              <p:cNvSpPr>
                <a:spLocks noChangeShapeType="1"/>
              </p:cNvSpPr>
              <p:nvPr/>
            </p:nvSpPr>
            <p:spPr bwMode="auto">
              <a:xfrm flipV="1">
                <a:off x="3314" y="1200"/>
                <a:ext cx="279" cy="1"/>
              </a:xfrm>
              <a:prstGeom prst="line">
                <a:avLst/>
              </a:prstGeom>
              <a:noFill/>
              <a:ln w="38100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7672" name="Line 27"/>
              <p:cNvSpPr>
                <a:spLocks noChangeShapeType="1"/>
              </p:cNvSpPr>
              <p:nvPr/>
            </p:nvSpPr>
            <p:spPr bwMode="auto">
              <a:xfrm flipV="1">
                <a:off x="3322" y="680"/>
                <a:ext cx="279" cy="1"/>
              </a:xfrm>
              <a:prstGeom prst="line">
                <a:avLst/>
              </a:prstGeom>
              <a:noFill/>
              <a:ln w="38100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"/>
          <p:cNvSpPr>
            <a:spLocks noChangeArrowheads="1"/>
          </p:cNvSpPr>
          <p:nvPr/>
        </p:nvSpPr>
        <p:spPr bwMode="auto">
          <a:xfrm>
            <a:off x="2808288" y="1773238"/>
            <a:ext cx="2016125" cy="3168650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31747" name="Rectangle 20"/>
          <p:cNvSpPr>
            <a:spLocks noChangeArrowheads="1"/>
          </p:cNvSpPr>
          <p:nvPr/>
        </p:nvSpPr>
        <p:spPr bwMode="auto">
          <a:xfrm>
            <a:off x="4824413" y="1773238"/>
            <a:ext cx="1979612" cy="31686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0800000" scaled="1"/>
            <a:tileRect/>
          </a:gra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31748" name="Rectangle 21"/>
          <p:cNvSpPr>
            <a:spLocks noChangeArrowheads="1"/>
          </p:cNvSpPr>
          <p:nvPr/>
        </p:nvSpPr>
        <p:spPr bwMode="auto">
          <a:xfrm>
            <a:off x="6804025" y="1773238"/>
            <a:ext cx="1944688" cy="3168650"/>
          </a:xfrm>
          <a:prstGeom prst="rect">
            <a:avLst/>
          </a:prstGeom>
          <a:gradFill flip="none" rotWithShape="1">
            <a:gsLst>
              <a:gs pos="69000">
                <a:srgbClr val="FFFF00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circle">
              <a:fillToRect t="100000" r="100000"/>
            </a:path>
            <a:tileRect l="-100000" b="-100000"/>
          </a:gradFill>
          <a:ln w="9525" cap="sq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31749" name="AutoShape 6"/>
          <p:cNvSpPr>
            <a:spLocks noChangeArrowheads="1"/>
          </p:cNvSpPr>
          <p:nvPr/>
        </p:nvSpPr>
        <p:spPr bwMode="auto">
          <a:xfrm>
            <a:off x="2913403" y="795715"/>
            <a:ext cx="4036878" cy="57888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 cap="sq" algn="ctr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" sz="2800" b="1" dirty="0">
                <a:latin typeface="Verdana" pitchFamily="34" charset="0"/>
              </a:rPr>
              <a:t>FASES DEL ESTRES</a:t>
            </a:r>
          </a:p>
        </p:txBody>
      </p:sp>
      <p:sp>
        <p:nvSpPr>
          <p:cNvPr id="31750" name="Text Box 16"/>
          <p:cNvSpPr txBox="1">
            <a:spLocks noChangeArrowheads="1"/>
          </p:cNvSpPr>
          <p:nvPr/>
        </p:nvSpPr>
        <p:spPr bwMode="auto">
          <a:xfrm>
            <a:off x="144463" y="2997200"/>
            <a:ext cx="2606675" cy="1006475"/>
          </a:xfrm>
          <a:prstGeom prst="rect">
            <a:avLst/>
          </a:prstGeom>
          <a:noFill/>
          <a:ln w="9525" cap="sq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NIVEL NORMAL</a:t>
            </a:r>
          </a:p>
          <a:p>
            <a:pPr algn="ctr"/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algn="ctr"/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DE RESISTENCIA</a:t>
            </a:r>
          </a:p>
        </p:txBody>
      </p:sp>
      <p:sp>
        <p:nvSpPr>
          <p:cNvPr id="31751" name="Line 17"/>
          <p:cNvSpPr>
            <a:spLocks noChangeShapeType="1"/>
          </p:cNvSpPr>
          <p:nvPr/>
        </p:nvSpPr>
        <p:spPr bwMode="auto">
          <a:xfrm>
            <a:off x="2771800" y="1844824"/>
            <a:ext cx="0" cy="3168352"/>
          </a:xfrm>
          <a:prstGeom prst="line">
            <a:avLst/>
          </a:prstGeom>
          <a:noFill/>
          <a:ln w="5715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es-AR"/>
          </a:p>
        </p:txBody>
      </p:sp>
      <p:sp>
        <p:nvSpPr>
          <p:cNvPr id="31752" name="Line 18"/>
          <p:cNvSpPr>
            <a:spLocks noChangeShapeType="1"/>
          </p:cNvSpPr>
          <p:nvPr/>
        </p:nvSpPr>
        <p:spPr bwMode="auto">
          <a:xfrm flipH="1">
            <a:off x="4788023" y="1844675"/>
            <a:ext cx="36388" cy="3096493"/>
          </a:xfrm>
          <a:prstGeom prst="line">
            <a:avLst/>
          </a:prstGeom>
          <a:noFill/>
          <a:ln w="5715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es-AR"/>
          </a:p>
        </p:txBody>
      </p:sp>
      <p:sp>
        <p:nvSpPr>
          <p:cNvPr id="31753" name="Line 19"/>
          <p:cNvSpPr>
            <a:spLocks noChangeShapeType="1"/>
          </p:cNvSpPr>
          <p:nvPr/>
        </p:nvSpPr>
        <p:spPr bwMode="auto">
          <a:xfrm>
            <a:off x="6732240" y="1700808"/>
            <a:ext cx="71785" cy="3386113"/>
          </a:xfrm>
          <a:prstGeom prst="line">
            <a:avLst/>
          </a:prstGeom>
          <a:noFill/>
          <a:ln w="5715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es-AR"/>
          </a:p>
        </p:txBody>
      </p:sp>
      <p:sp>
        <p:nvSpPr>
          <p:cNvPr id="31754" name="Line 23"/>
          <p:cNvSpPr>
            <a:spLocks noChangeShapeType="1"/>
          </p:cNvSpPr>
          <p:nvPr/>
        </p:nvSpPr>
        <p:spPr bwMode="auto">
          <a:xfrm flipV="1">
            <a:off x="863600" y="3500438"/>
            <a:ext cx="7885113" cy="1587"/>
          </a:xfrm>
          <a:prstGeom prst="line">
            <a:avLst/>
          </a:prstGeom>
          <a:noFill/>
          <a:ln w="57150" cap="sq">
            <a:solidFill>
              <a:schemeClr val="bg2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AR"/>
          </a:p>
        </p:txBody>
      </p:sp>
      <p:pic>
        <p:nvPicPr>
          <p:cNvPr id="31755" name="Picture 15" descr="base para calendari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852936"/>
            <a:ext cx="7416800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6" name="AutoShape 7"/>
          <p:cNvSpPr>
            <a:spLocks noChangeArrowheads="1"/>
          </p:cNvSpPr>
          <p:nvPr/>
        </p:nvSpPr>
        <p:spPr bwMode="auto">
          <a:xfrm>
            <a:off x="3077607" y="4440496"/>
            <a:ext cx="1245711" cy="39159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" sz="1700" b="1" dirty="0">
                <a:latin typeface="Verdana" pitchFamily="34" charset="0"/>
              </a:rPr>
              <a:t>ALARMA</a:t>
            </a:r>
          </a:p>
        </p:txBody>
      </p:sp>
      <p:sp>
        <p:nvSpPr>
          <p:cNvPr id="31757" name="AutoShape 8"/>
          <p:cNvSpPr>
            <a:spLocks noChangeArrowheads="1"/>
          </p:cNvSpPr>
          <p:nvPr/>
        </p:nvSpPr>
        <p:spPr bwMode="auto">
          <a:xfrm>
            <a:off x="4825032" y="4440496"/>
            <a:ext cx="1897412" cy="39159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" sz="1700" b="1" dirty="0">
                <a:latin typeface="Verdana" pitchFamily="34" charset="0"/>
              </a:rPr>
              <a:t>RESISTENCIA</a:t>
            </a:r>
          </a:p>
        </p:txBody>
      </p:sp>
      <p:sp>
        <p:nvSpPr>
          <p:cNvPr id="31758" name="AutoShape 9"/>
          <p:cNvSpPr>
            <a:spLocks noChangeArrowheads="1"/>
          </p:cNvSpPr>
          <p:nvPr/>
        </p:nvSpPr>
        <p:spPr bwMode="auto">
          <a:xfrm>
            <a:off x="6781855" y="4440496"/>
            <a:ext cx="2049353" cy="39159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" sz="1700" b="1" dirty="0">
                <a:latin typeface="Verdana" pitchFamily="34" charset="0"/>
              </a:rPr>
              <a:t>AGOTAMIENTO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ChangeArrowheads="1"/>
          </p:cNvSpPr>
          <p:nvPr/>
        </p:nvSpPr>
        <p:spPr bwMode="auto">
          <a:xfrm>
            <a:off x="762000" y="2262188"/>
            <a:ext cx="2743200" cy="709612"/>
          </a:xfrm>
          <a:prstGeom prst="flowChartOnlineStorage">
            <a:avLst/>
          </a:prstGeom>
          <a:gradFill rotWithShape="0">
            <a:gsLst>
              <a:gs pos="0">
                <a:srgbClr val="4D0808"/>
              </a:gs>
              <a:gs pos="14999">
                <a:srgbClr val="FF0300"/>
              </a:gs>
              <a:gs pos="27499">
                <a:srgbClr val="FF7A00"/>
              </a:gs>
              <a:gs pos="50000">
                <a:srgbClr val="FFF200"/>
              </a:gs>
              <a:gs pos="72501">
                <a:srgbClr val="FF7A00"/>
              </a:gs>
              <a:gs pos="85001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200"/>
            </a:extrusionClr>
          </a:sp3d>
        </p:spPr>
        <p:txBody>
          <a:bodyPr wrap="none">
            <a:flatTx/>
          </a:bodyPr>
          <a:lstStyle/>
          <a:p>
            <a:r>
              <a:rPr lang="es-AR" sz="1200" b="1" dirty="0">
                <a:solidFill>
                  <a:schemeClr val="bg1"/>
                </a:solidFill>
                <a:latin typeface="Verdana" pitchFamily="34" charset="0"/>
              </a:rPr>
              <a:t>PERCEPCIÓN</a:t>
            </a:r>
          </a:p>
          <a:p>
            <a:r>
              <a:rPr lang="es-AR" sz="1200" b="1" dirty="0">
                <a:solidFill>
                  <a:schemeClr val="bg1"/>
                </a:solidFill>
                <a:latin typeface="Verdana" pitchFamily="34" charset="0"/>
              </a:rPr>
              <a:t>INMEDIATA DEL</a:t>
            </a:r>
          </a:p>
          <a:p>
            <a:r>
              <a:rPr lang="es-AR" sz="1200" b="1" dirty="0">
                <a:solidFill>
                  <a:schemeClr val="bg1"/>
                </a:solidFill>
                <a:latin typeface="Verdana" pitchFamily="34" charset="0"/>
              </a:rPr>
              <a:t>ESTRÉS</a:t>
            </a:r>
            <a:endParaRPr lang="es-ES" sz="1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6867" name="AutoShape 3"/>
          <p:cNvSpPr>
            <a:spLocks noChangeArrowheads="1"/>
          </p:cNvSpPr>
          <p:nvPr/>
        </p:nvSpPr>
        <p:spPr bwMode="auto">
          <a:xfrm>
            <a:off x="762000" y="3375025"/>
            <a:ext cx="2743200" cy="663575"/>
          </a:xfrm>
          <a:prstGeom prst="flowChartOnlineStorage">
            <a:avLst/>
          </a:prstGeom>
          <a:gradFill rotWithShape="0">
            <a:gsLst>
              <a:gs pos="0">
                <a:srgbClr val="4D0808"/>
              </a:gs>
              <a:gs pos="14999">
                <a:srgbClr val="FF0300"/>
              </a:gs>
              <a:gs pos="27499">
                <a:srgbClr val="FF7A00"/>
              </a:gs>
              <a:gs pos="50000">
                <a:srgbClr val="FFF200"/>
              </a:gs>
              <a:gs pos="72501">
                <a:srgbClr val="FF7A00"/>
              </a:gs>
              <a:gs pos="85001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200"/>
            </a:extrusionClr>
          </a:sp3d>
        </p:spPr>
        <p:txBody>
          <a:bodyPr wrap="none">
            <a:flatTx/>
          </a:bodyPr>
          <a:lstStyle/>
          <a:p>
            <a:r>
              <a:rPr lang="es-AR" sz="1200" b="1" dirty="0">
                <a:solidFill>
                  <a:schemeClr val="bg1"/>
                </a:solidFill>
                <a:latin typeface="Verdana" pitchFamily="34" charset="0"/>
              </a:rPr>
              <a:t>RESPUESTAS DE</a:t>
            </a:r>
          </a:p>
          <a:p>
            <a:r>
              <a:rPr lang="es-AR" sz="1200" b="1" dirty="0">
                <a:solidFill>
                  <a:schemeClr val="bg1"/>
                </a:solidFill>
                <a:latin typeface="Verdana" pitchFamily="34" charset="0"/>
              </a:rPr>
              <a:t>CORTO PLAZO</a:t>
            </a:r>
          </a:p>
          <a:p>
            <a:r>
              <a:rPr lang="es-AR" sz="1200" b="1" dirty="0">
                <a:solidFill>
                  <a:schemeClr val="bg1"/>
                </a:solidFill>
                <a:latin typeface="Verdana" pitchFamily="34" charset="0"/>
              </a:rPr>
              <a:t>NEUROQUÍMICAS</a:t>
            </a:r>
            <a:endParaRPr lang="es-ES" sz="1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6868" name="AutoShape 4"/>
          <p:cNvSpPr>
            <a:spLocks noChangeArrowheads="1"/>
          </p:cNvSpPr>
          <p:nvPr/>
        </p:nvSpPr>
        <p:spPr bwMode="auto">
          <a:xfrm>
            <a:off x="827584" y="4653136"/>
            <a:ext cx="2743200" cy="685800"/>
          </a:xfrm>
          <a:prstGeom prst="flowChartOnlineStorage">
            <a:avLst/>
          </a:prstGeom>
          <a:gradFill rotWithShape="0">
            <a:gsLst>
              <a:gs pos="0">
                <a:srgbClr val="4D0808"/>
              </a:gs>
              <a:gs pos="14999">
                <a:srgbClr val="FF0300"/>
              </a:gs>
              <a:gs pos="27499">
                <a:srgbClr val="FF7A00"/>
              </a:gs>
              <a:gs pos="50000">
                <a:srgbClr val="FFF200"/>
              </a:gs>
              <a:gs pos="72501">
                <a:srgbClr val="FF7A00"/>
              </a:gs>
              <a:gs pos="85001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200"/>
            </a:extrusionClr>
          </a:sp3d>
        </p:spPr>
        <p:txBody>
          <a:bodyPr>
            <a:flatTx/>
          </a:bodyPr>
          <a:lstStyle/>
          <a:p>
            <a:r>
              <a:rPr lang="es-AR" sz="1050" b="1" dirty="0">
                <a:solidFill>
                  <a:schemeClr val="bg1"/>
                </a:solidFill>
                <a:latin typeface="Verdana" pitchFamily="34" charset="0"/>
              </a:rPr>
              <a:t>RESPUESTAS DE</a:t>
            </a:r>
          </a:p>
          <a:p>
            <a:r>
              <a:rPr lang="es-AR" sz="1050" b="1" dirty="0">
                <a:solidFill>
                  <a:schemeClr val="bg1"/>
                </a:solidFill>
                <a:latin typeface="Verdana" pitchFamily="34" charset="0"/>
              </a:rPr>
              <a:t>LARGO PLAZO</a:t>
            </a:r>
          </a:p>
          <a:p>
            <a:r>
              <a:rPr lang="es-AR" sz="1050" b="1" dirty="0">
                <a:solidFill>
                  <a:schemeClr val="bg1"/>
                </a:solidFill>
                <a:latin typeface="Verdana" pitchFamily="34" charset="0"/>
              </a:rPr>
              <a:t>NEUROHORMONALES</a:t>
            </a:r>
            <a:endParaRPr lang="es-ES" sz="105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6869" name="AutoShape 5"/>
          <p:cNvSpPr>
            <a:spLocks noChangeArrowheads="1"/>
          </p:cNvSpPr>
          <p:nvPr/>
        </p:nvSpPr>
        <p:spPr bwMode="auto">
          <a:xfrm>
            <a:off x="892175" y="5949950"/>
            <a:ext cx="1575614" cy="54483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9900"/>
              </a:gs>
              <a:gs pos="100000">
                <a:srgbClr val="FFFF66"/>
              </a:gs>
            </a:gsLst>
            <a:path path="rect">
              <a:fillToRect r="100000" b="100000"/>
            </a:path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</a:sp3d>
        </p:spPr>
        <p:txBody>
          <a:bodyPr wrap="none">
            <a:spAutoFit/>
            <a:flatTx/>
          </a:bodyPr>
          <a:lstStyle/>
          <a:p>
            <a:r>
              <a:rPr lang="es-AR" sz="1300" b="1" dirty="0" smtClean="0">
                <a:solidFill>
                  <a:schemeClr val="bg1"/>
                </a:solidFill>
                <a:latin typeface="Verdana" pitchFamily="34" charset="0"/>
              </a:rPr>
              <a:t>RESPUESTAS</a:t>
            </a:r>
          </a:p>
          <a:p>
            <a:r>
              <a:rPr lang="es-AR" sz="1300" b="1" dirty="0" smtClean="0">
                <a:solidFill>
                  <a:schemeClr val="bg1"/>
                </a:solidFill>
                <a:latin typeface="Verdana" pitchFamily="34" charset="0"/>
              </a:rPr>
              <a:t>FUNCIONALES</a:t>
            </a:r>
            <a:endParaRPr lang="es-ES" sz="13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932040" y="2132856"/>
            <a:ext cx="2505075" cy="914400"/>
            <a:chOff x="3072" y="1392"/>
            <a:chExt cx="1578" cy="576"/>
          </a:xfrm>
        </p:grpSpPr>
        <p:sp>
          <p:nvSpPr>
            <p:cNvPr id="36909" name="Line 8"/>
            <p:cNvSpPr>
              <a:spLocks noChangeShapeType="1"/>
            </p:cNvSpPr>
            <p:nvPr/>
          </p:nvSpPr>
          <p:spPr bwMode="auto">
            <a:xfrm>
              <a:off x="4032" y="172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908" name="AutoShape 7"/>
            <p:cNvSpPr>
              <a:spLocks noChangeArrowheads="1"/>
            </p:cNvSpPr>
            <p:nvPr/>
          </p:nvSpPr>
          <p:spPr bwMode="auto">
            <a:xfrm rot="-10778938">
              <a:off x="3072" y="1392"/>
              <a:ext cx="1392" cy="479"/>
            </a:xfrm>
            <a:prstGeom prst="flowChartDelay">
              <a:avLst/>
            </a:prstGeom>
            <a:gradFill rotWithShape="0">
              <a:gsLst>
                <a:gs pos="0">
                  <a:srgbClr val="4D0808"/>
                </a:gs>
                <a:gs pos="14999">
                  <a:srgbClr val="FF0300"/>
                </a:gs>
                <a:gs pos="27499">
                  <a:srgbClr val="FF7A00"/>
                </a:gs>
                <a:gs pos="50000">
                  <a:srgbClr val="FFF200"/>
                </a:gs>
                <a:gs pos="72501">
                  <a:srgbClr val="FF7A00"/>
                </a:gs>
                <a:gs pos="85001">
                  <a:srgbClr val="FF0300"/>
                </a:gs>
                <a:gs pos="100000">
                  <a:srgbClr val="4D0808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 rot="10800000" wrap="none" anchor="ctr">
              <a:flatTx/>
            </a:bodyPr>
            <a:lstStyle/>
            <a:p>
              <a:pPr algn="ctr"/>
              <a:endParaRPr lang="es-AR" b="0">
                <a:solidFill>
                  <a:schemeClr val="bg1"/>
                </a:solidFill>
              </a:endParaRPr>
            </a:p>
          </p:txBody>
        </p:sp>
        <p:sp>
          <p:nvSpPr>
            <p:cNvPr id="36910" name="Line 9"/>
            <p:cNvSpPr>
              <a:spLocks noChangeShapeType="1"/>
            </p:cNvSpPr>
            <p:nvPr/>
          </p:nvSpPr>
          <p:spPr bwMode="auto">
            <a:xfrm>
              <a:off x="4032" y="1968"/>
              <a:ext cx="192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911" name="Line 10"/>
            <p:cNvSpPr>
              <a:spLocks noChangeShapeType="1"/>
            </p:cNvSpPr>
            <p:nvPr/>
          </p:nvSpPr>
          <p:spPr bwMode="auto">
            <a:xfrm flipV="1">
              <a:off x="4224" y="1776"/>
              <a:ext cx="0" cy="19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912" name="AutoShape 11"/>
            <p:cNvSpPr>
              <a:spLocks noChangeArrowheads="1"/>
            </p:cNvSpPr>
            <p:nvPr/>
          </p:nvSpPr>
          <p:spPr bwMode="auto">
            <a:xfrm>
              <a:off x="3155" y="1488"/>
              <a:ext cx="1495" cy="382"/>
            </a:xfrm>
            <a:prstGeom prst="flowChartDelay">
              <a:avLst/>
            </a:prstGeom>
            <a:noFill/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AR" sz="1100" b="1" dirty="0" smtClean="0">
                  <a:solidFill>
                    <a:schemeClr val="bg1"/>
                  </a:solidFill>
                  <a:latin typeface="Verdana" pitchFamily="34" charset="0"/>
                </a:rPr>
                <a:t>GLUTAMATO         GABA</a:t>
              </a:r>
            </a:p>
            <a:p>
              <a:r>
                <a:rPr lang="es-AR" sz="1100" b="1" dirty="0" smtClean="0">
                  <a:solidFill>
                    <a:schemeClr val="bg1"/>
                  </a:solidFill>
                  <a:latin typeface="Verdana" pitchFamily="34" charset="0"/>
                </a:rPr>
                <a:t>NMDA – AMPA</a:t>
              </a:r>
              <a:endParaRPr lang="es-AR" sz="11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</p:grpSp>
      <p:sp>
        <p:nvSpPr>
          <p:cNvPr id="36871" name="Oval 12"/>
          <p:cNvSpPr>
            <a:spLocks noChangeArrowheads="1"/>
          </p:cNvSpPr>
          <p:nvPr/>
        </p:nvSpPr>
        <p:spPr bwMode="auto">
          <a:xfrm>
            <a:off x="3114675" y="5800725"/>
            <a:ext cx="2015369" cy="1103620"/>
          </a:xfrm>
          <a:prstGeom prst="ellipse">
            <a:avLst/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200"/>
            </a:extrusionClr>
          </a:sp3d>
        </p:spPr>
        <p:txBody>
          <a:bodyPr wrap="none">
            <a:spAutoFit/>
          </a:bodyPr>
          <a:lstStyle/>
          <a:p>
            <a:r>
              <a:rPr lang="es-AR" sz="15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CONDUCTAS</a:t>
            </a:r>
          </a:p>
          <a:p>
            <a:r>
              <a:rPr lang="es-AR" sz="15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EMOCIONES</a:t>
            </a:r>
          </a:p>
          <a:p>
            <a:r>
              <a:rPr lang="es-AR" sz="15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COGNITIVAS</a:t>
            </a:r>
            <a:endParaRPr lang="es-ES" sz="15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5435600" y="533400"/>
            <a:ext cx="3651250" cy="6259513"/>
            <a:chOff x="3424" y="336"/>
            <a:chExt cx="2300" cy="3943"/>
          </a:xfrm>
        </p:grpSpPr>
        <p:sp>
          <p:nvSpPr>
            <p:cNvPr id="36904" name="Line 15"/>
            <p:cNvSpPr>
              <a:spLocks noChangeShapeType="1"/>
            </p:cNvSpPr>
            <p:nvPr/>
          </p:nvSpPr>
          <p:spPr bwMode="auto">
            <a:xfrm>
              <a:off x="3424" y="4020"/>
              <a:ext cx="2300" cy="1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903" name="Text Box 14"/>
            <p:cNvSpPr txBox="1">
              <a:spLocks noChangeArrowheads="1"/>
            </p:cNvSpPr>
            <p:nvPr/>
          </p:nvSpPr>
          <p:spPr bwMode="auto">
            <a:xfrm>
              <a:off x="3446" y="4087"/>
              <a:ext cx="18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AR" sz="1400" b="0">
                  <a:solidFill>
                    <a:srgbClr val="FFFF66"/>
                  </a:solidFill>
                  <a:latin typeface="Arial Black" pitchFamily="34" charset="0"/>
                </a:rPr>
                <a:t>RESPUESTAS FUNCIONALES</a:t>
              </a:r>
              <a:endParaRPr lang="es-ES" sz="1400" b="0">
                <a:solidFill>
                  <a:srgbClr val="FFFF66"/>
                </a:solidFill>
                <a:latin typeface="Arial Black" pitchFamily="34" charset="0"/>
              </a:endParaRPr>
            </a:p>
          </p:txBody>
        </p:sp>
        <p:sp>
          <p:nvSpPr>
            <p:cNvPr id="36905" name="Line 16"/>
            <p:cNvSpPr>
              <a:spLocks noChangeShapeType="1"/>
            </p:cNvSpPr>
            <p:nvPr/>
          </p:nvSpPr>
          <p:spPr bwMode="auto">
            <a:xfrm flipV="1">
              <a:off x="5724" y="336"/>
              <a:ext cx="0" cy="369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906" name="Line 17"/>
            <p:cNvSpPr>
              <a:spLocks noChangeShapeType="1"/>
            </p:cNvSpPr>
            <p:nvPr/>
          </p:nvSpPr>
          <p:spPr bwMode="auto">
            <a:xfrm flipH="1">
              <a:off x="4908" y="336"/>
              <a:ext cx="816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907" name="Line 18"/>
            <p:cNvSpPr>
              <a:spLocks noChangeShapeType="1"/>
            </p:cNvSpPr>
            <p:nvPr/>
          </p:nvSpPr>
          <p:spPr bwMode="auto">
            <a:xfrm flipH="1">
              <a:off x="5424" y="1008"/>
              <a:ext cx="300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876300" y="301625"/>
            <a:ext cx="7954963" cy="1984375"/>
            <a:chOff x="552" y="190"/>
            <a:chExt cx="5011" cy="1250"/>
          </a:xfrm>
        </p:grpSpPr>
        <p:sp>
          <p:nvSpPr>
            <p:cNvPr id="36897" name="AutoShape 20"/>
            <p:cNvSpPr>
              <a:spLocks noChangeArrowheads="1"/>
            </p:cNvSpPr>
            <p:nvPr/>
          </p:nvSpPr>
          <p:spPr bwMode="auto">
            <a:xfrm>
              <a:off x="552" y="190"/>
              <a:ext cx="990" cy="343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9900"/>
                </a:gs>
                <a:gs pos="100000">
                  <a:srgbClr val="FFFF66"/>
                </a:gs>
              </a:gsLst>
              <a:path path="rect">
                <a:fillToRect r="100000" b="100000"/>
              </a:path>
            </a:gradFill>
            <a:ln w="9525"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00"/>
              </a:extrusionClr>
            </a:sp3d>
          </p:spPr>
          <p:txBody>
            <a:bodyPr wrap="none">
              <a:spAutoFit/>
              <a:flatTx/>
            </a:bodyPr>
            <a:lstStyle/>
            <a:p>
              <a:r>
                <a:rPr lang="es-AR" sz="1300" b="1" dirty="0">
                  <a:solidFill>
                    <a:schemeClr val="bg1"/>
                  </a:solidFill>
                  <a:latin typeface="Verdana" pitchFamily="34" charset="0"/>
                </a:rPr>
                <a:t>FACTORES</a:t>
              </a:r>
            </a:p>
            <a:p>
              <a:r>
                <a:rPr lang="es-AR" sz="1300" b="1" dirty="0">
                  <a:solidFill>
                    <a:schemeClr val="bg1"/>
                  </a:solidFill>
                  <a:latin typeface="Verdana" pitchFamily="34" charset="0"/>
                </a:rPr>
                <a:t>AMBIENTALES</a:t>
              </a:r>
              <a:endParaRPr lang="es-ES" sz="13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36898" name="AutoShape 21"/>
            <p:cNvSpPr>
              <a:spLocks noChangeArrowheads="1"/>
            </p:cNvSpPr>
            <p:nvPr/>
          </p:nvSpPr>
          <p:spPr bwMode="auto">
            <a:xfrm>
              <a:off x="552" y="772"/>
              <a:ext cx="1040" cy="343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9900"/>
                </a:gs>
                <a:gs pos="100000">
                  <a:srgbClr val="FFFF66"/>
                </a:gs>
              </a:gsLst>
              <a:path path="rect">
                <a:fillToRect r="100000" b="100000"/>
              </a:path>
            </a:gradFill>
            <a:ln w="9525"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00"/>
              </a:extrusionClr>
            </a:sp3d>
          </p:spPr>
          <p:txBody>
            <a:bodyPr wrap="none">
              <a:spAutoFit/>
              <a:flatTx/>
            </a:bodyPr>
            <a:lstStyle/>
            <a:p>
              <a:r>
                <a:rPr lang="es-AR" sz="1300" b="1" dirty="0">
                  <a:solidFill>
                    <a:schemeClr val="bg1"/>
                  </a:solidFill>
                  <a:latin typeface="Verdana" pitchFamily="34" charset="0"/>
                </a:rPr>
                <a:t>FACTORES</a:t>
              </a:r>
            </a:p>
            <a:p>
              <a:r>
                <a:rPr lang="es-AR" sz="1300" b="1" dirty="0">
                  <a:solidFill>
                    <a:schemeClr val="bg1"/>
                  </a:solidFill>
                  <a:latin typeface="Verdana" pitchFamily="34" charset="0"/>
                </a:rPr>
                <a:t>INDIVIDUALES</a:t>
              </a:r>
              <a:endParaRPr lang="es-ES" sz="13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36899" name="AutoShape 22"/>
            <p:cNvSpPr>
              <a:spLocks noChangeArrowheads="1"/>
            </p:cNvSpPr>
            <p:nvPr/>
          </p:nvSpPr>
          <p:spPr bwMode="auto">
            <a:xfrm>
              <a:off x="2774" y="232"/>
              <a:ext cx="2478" cy="22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9900"/>
                </a:gs>
                <a:gs pos="50000">
                  <a:srgbClr val="FFFF66"/>
                </a:gs>
                <a:gs pos="100000">
                  <a:srgbClr val="FF9900"/>
                </a:gs>
              </a:gsLst>
              <a:lin ang="5400000" scaled="1"/>
            </a:gradFill>
            <a:ln w="9525"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00"/>
              </a:extrusionClr>
            </a:sp3d>
          </p:spPr>
          <p:txBody>
            <a:bodyPr wrap="none">
              <a:spAutoFit/>
              <a:flatTx/>
            </a:bodyPr>
            <a:lstStyle/>
            <a:p>
              <a:r>
                <a:rPr lang="es-AR" sz="1500" b="1" dirty="0" smtClean="0">
                  <a:solidFill>
                    <a:schemeClr val="bg1"/>
                  </a:solidFill>
                  <a:latin typeface="Verdana" pitchFamily="34" charset="0"/>
                </a:rPr>
                <a:t>ESTRESORES / AMORTIGUADORES</a:t>
              </a:r>
              <a:endParaRPr lang="es-ES" sz="15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36900" name="AutoShape 23"/>
            <p:cNvSpPr>
              <a:spLocks noChangeArrowheads="1"/>
            </p:cNvSpPr>
            <p:nvPr/>
          </p:nvSpPr>
          <p:spPr bwMode="auto">
            <a:xfrm>
              <a:off x="2988" y="790"/>
              <a:ext cx="2575" cy="38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9900"/>
                </a:gs>
                <a:gs pos="50000">
                  <a:srgbClr val="FFFF66"/>
                </a:gs>
                <a:gs pos="100000">
                  <a:srgbClr val="FF9900"/>
                </a:gs>
              </a:gsLst>
              <a:lin ang="18900000" scaled="1"/>
            </a:gradFill>
            <a:ln w="9525"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66"/>
              </a:extrusionClr>
            </a:sp3d>
          </p:spPr>
          <p:txBody>
            <a:bodyPr wrap="none">
              <a:spAutoFit/>
              <a:flatTx/>
            </a:bodyPr>
            <a:lstStyle/>
            <a:p>
              <a:pPr algn="ctr"/>
              <a:r>
                <a:rPr lang="es-AR" sz="1500" b="1" dirty="0" smtClean="0">
                  <a:solidFill>
                    <a:schemeClr val="bg1"/>
                  </a:solidFill>
                  <a:latin typeface="Verdana" pitchFamily="34" charset="0"/>
                </a:rPr>
                <a:t>EVALUACIÓN COGNITIVA Y</a:t>
              </a:r>
            </a:p>
            <a:p>
              <a:pPr algn="ctr"/>
              <a:r>
                <a:rPr lang="es-AR" sz="1500" b="1" dirty="0" smtClean="0">
                  <a:solidFill>
                    <a:schemeClr val="bg1"/>
                  </a:solidFill>
                  <a:latin typeface="Verdana" pitchFamily="34" charset="0"/>
                </a:rPr>
                <a:t>SIMBÓLICA (LÍMBICO Y CORTICAL)</a:t>
              </a:r>
              <a:endParaRPr lang="es-ES" sz="15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36901" name="Line 24"/>
            <p:cNvSpPr>
              <a:spLocks noChangeShapeType="1"/>
            </p:cNvSpPr>
            <p:nvPr/>
          </p:nvSpPr>
          <p:spPr bwMode="auto">
            <a:xfrm>
              <a:off x="4032" y="432"/>
              <a:ext cx="0" cy="38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902" name="Line 25"/>
            <p:cNvSpPr>
              <a:spLocks noChangeShapeType="1"/>
            </p:cNvSpPr>
            <p:nvPr/>
          </p:nvSpPr>
          <p:spPr bwMode="auto">
            <a:xfrm>
              <a:off x="4032" y="1152"/>
              <a:ext cx="0" cy="288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4953000" y="2895600"/>
            <a:ext cx="2209800" cy="1217613"/>
            <a:chOff x="3120" y="1824"/>
            <a:chExt cx="1392" cy="767"/>
          </a:xfrm>
        </p:grpSpPr>
        <p:sp>
          <p:nvSpPr>
            <p:cNvPr id="36894" name="AutoShape 27"/>
            <p:cNvSpPr>
              <a:spLocks noChangeArrowheads="1"/>
            </p:cNvSpPr>
            <p:nvPr/>
          </p:nvSpPr>
          <p:spPr bwMode="auto">
            <a:xfrm rot="-10778938">
              <a:off x="3120" y="2112"/>
              <a:ext cx="1392" cy="479"/>
            </a:xfrm>
            <a:prstGeom prst="flowChartDelay">
              <a:avLst/>
            </a:prstGeom>
            <a:gradFill rotWithShape="0">
              <a:gsLst>
                <a:gs pos="0">
                  <a:srgbClr val="4D0808"/>
                </a:gs>
                <a:gs pos="14999">
                  <a:srgbClr val="FF0300"/>
                </a:gs>
                <a:gs pos="27499">
                  <a:srgbClr val="FF7A00"/>
                </a:gs>
                <a:gs pos="50000">
                  <a:srgbClr val="FFF200"/>
                </a:gs>
                <a:gs pos="72501">
                  <a:srgbClr val="FF7A00"/>
                </a:gs>
                <a:gs pos="85001">
                  <a:srgbClr val="FF0300"/>
                </a:gs>
                <a:gs pos="100000">
                  <a:srgbClr val="4D0808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 rot="10800000" wrap="none" anchor="ctr">
              <a:flatTx/>
            </a:bodyPr>
            <a:lstStyle/>
            <a:p>
              <a:pPr algn="ctr"/>
              <a:endParaRPr lang="es-AR" b="0">
                <a:solidFill>
                  <a:schemeClr val="bg1"/>
                </a:solidFill>
              </a:endParaRPr>
            </a:p>
          </p:txBody>
        </p:sp>
        <p:sp>
          <p:nvSpPr>
            <p:cNvPr id="36895" name="Text Box 28"/>
            <p:cNvSpPr txBox="1">
              <a:spLocks noChangeArrowheads="1"/>
            </p:cNvSpPr>
            <p:nvPr/>
          </p:nvSpPr>
          <p:spPr bwMode="auto">
            <a:xfrm>
              <a:off x="3360" y="2239"/>
              <a:ext cx="775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AR" sz="1100" b="1" dirty="0" smtClean="0">
                  <a:solidFill>
                    <a:schemeClr val="bg1"/>
                  </a:solidFill>
                  <a:latin typeface="Verdana" pitchFamily="34" charset="0"/>
                </a:rPr>
                <a:t>NA 5-HT ADR</a:t>
              </a:r>
            </a:p>
            <a:p>
              <a:r>
                <a:rPr lang="es-AR" sz="1100" b="1" dirty="0" smtClean="0">
                  <a:solidFill>
                    <a:schemeClr val="bg1"/>
                  </a:solidFill>
                  <a:latin typeface="Verdana" pitchFamily="34" charset="0"/>
                </a:rPr>
                <a:t>DA ACH HIST</a:t>
              </a:r>
              <a:endParaRPr lang="es-ES" sz="11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36896" name="Line 29"/>
            <p:cNvSpPr>
              <a:spLocks noChangeShapeType="1"/>
            </p:cNvSpPr>
            <p:nvPr/>
          </p:nvSpPr>
          <p:spPr bwMode="auto">
            <a:xfrm>
              <a:off x="3504" y="1824"/>
              <a:ext cx="0" cy="33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>
            <a:off x="5004048" y="4077072"/>
            <a:ext cx="2209800" cy="1600200"/>
            <a:chOff x="3120" y="2592"/>
            <a:chExt cx="1392" cy="1008"/>
          </a:xfrm>
        </p:grpSpPr>
        <p:sp>
          <p:nvSpPr>
            <p:cNvPr id="36888" name="AutoShape 31"/>
            <p:cNvSpPr>
              <a:spLocks noChangeArrowheads="1"/>
            </p:cNvSpPr>
            <p:nvPr/>
          </p:nvSpPr>
          <p:spPr bwMode="auto">
            <a:xfrm rot="-10778938">
              <a:off x="3120" y="2928"/>
              <a:ext cx="1392" cy="479"/>
            </a:xfrm>
            <a:prstGeom prst="flowChartDelay">
              <a:avLst/>
            </a:prstGeom>
            <a:gradFill rotWithShape="0">
              <a:gsLst>
                <a:gs pos="0">
                  <a:srgbClr val="4D0808"/>
                </a:gs>
                <a:gs pos="14999">
                  <a:srgbClr val="FF0300"/>
                </a:gs>
                <a:gs pos="27499">
                  <a:srgbClr val="FF7A00"/>
                </a:gs>
                <a:gs pos="50000">
                  <a:srgbClr val="FFF200"/>
                </a:gs>
                <a:gs pos="72501">
                  <a:srgbClr val="FF7A00"/>
                </a:gs>
                <a:gs pos="85001">
                  <a:srgbClr val="FF0300"/>
                </a:gs>
                <a:gs pos="100000">
                  <a:srgbClr val="4D0808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 rot="10800000" wrap="none" anchor="ctr">
              <a:flatTx/>
            </a:bodyPr>
            <a:lstStyle/>
            <a:p>
              <a:pPr algn="ctr"/>
              <a:endParaRPr lang="es-AR" b="0">
                <a:solidFill>
                  <a:schemeClr val="bg1"/>
                </a:solidFill>
              </a:endParaRPr>
            </a:p>
          </p:txBody>
        </p:sp>
        <p:sp>
          <p:nvSpPr>
            <p:cNvPr id="36889" name="Text Box 32"/>
            <p:cNvSpPr txBox="1">
              <a:spLocks noChangeArrowheads="1"/>
            </p:cNvSpPr>
            <p:nvPr/>
          </p:nvSpPr>
          <p:spPr bwMode="auto">
            <a:xfrm>
              <a:off x="3315" y="3007"/>
              <a:ext cx="958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AR" sz="1100" b="1" dirty="0" smtClean="0">
                  <a:solidFill>
                    <a:schemeClr val="bg1"/>
                  </a:solidFill>
                  <a:latin typeface="Verdana" pitchFamily="34" charset="0"/>
                </a:rPr>
                <a:t>CRH / OPIOIDES</a:t>
              </a:r>
            </a:p>
            <a:p>
              <a:pPr algn="ctr"/>
              <a:r>
                <a:rPr lang="es-AR" sz="1100" b="1" dirty="0" smtClean="0">
                  <a:solidFill>
                    <a:schemeClr val="bg1"/>
                  </a:solidFill>
                  <a:latin typeface="Verdana" pitchFamily="34" charset="0"/>
                </a:rPr>
                <a:t>OXY / VASO</a:t>
              </a:r>
              <a:endParaRPr lang="es-ES" sz="11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36890" name="Line 33"/>
            <p:cNvSpPr>
              <a:spLocks noChangeShapeType="1"/>
            </p:cNvSpPr>
            <p:nvPr/>
          </p:nvSpPr>
          <p:spPr bwMode="auto">
            <a:xfrm>
              <a:off x="3504" y="2592"/>
              <a:ext cx="0" cy="38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891" name="Line 34"/>
            <p:cNvSpPr>
              <a:spLocks noChangeShapeType="1"/>
            </p:cNvSpPr>
            <p:nvPr/>
          </p:nvSpPr>
          <p:spPr bwMode="auto">
            <a:xfrm>
              <a:off x="3504" y="3360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892" name="Line 35"/>
            <p:cNvSpPr>
              <a:spLocks noChangeShapeType="1"/>
            </p:cNvSpPr>
            <p:nvPr/>
          </p:nvSpPr>
          <p:spPr bwMode="auto">
            <a:xfrm>
              <a:off x="3504" y="3600"/>
              <a:ext cx="192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893" name="Line 36"/>
            <p:cNvSpPr>
              <a:spLocks noChangeShapeType="1"/>
            </p:cNvSpPr>
            <p:nvPr/>
          </p:nvSpPr>
          <p:spPr bwMode="auto">
            <a:xfrm flipV="1">
              <a:off x="3696" y="3408"/>
              <a:ext cx="0" cy="19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</p:grp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3733800" y="2590800"/>
            <a:ext cx="4648200" cy="3276600"/>
            <a:chOff x="2352" y="1632"/>
            <a:chExt cx="2928" cy="2064"/>
          </a:xfrm>
        </p:grpSpPr>
        <p:sp>
          <p:nvSpPr>
            <p:cNvPr id="36877" name="Line 38"/>
            <p:cNvSpPr>
              <a:spLocks noChangeShapeType="1"/>
            </p:cNvSpPr>
            <p:nvPr/>
          </p:nvSpPr>
          <p:spPr bwMode="auto">
            <a:xfrm flipH="1">
              <a:off x="2352" y="1632"/>
              <a:ext cx="768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878" name="Line 39"/>
            <p:cNvSpPr>
              <a:spLocks noChangeShapeType="1"/>
            </p:cNvSpPr>
            <p:nvPr/>
          </p:nvSpPr>
          <p:spPr bwMode="auto">
            <a:xfrm flipH="1">
              <a:off x="2544" y="2400"/>
              <a:ext cx="576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879" name="Line 40"/>
            <p:cNvSpPr>
              <a:spLocks noChangeShapeType="1"/>
            </p:cNvSpPr>
            <p:nvPr/>
          </p:nvSpPr>
          <p:spPr bwMode="auto">
            <a:xfrm flipH="1">
              <a:off x="2736" y="3120"/>
              <a:ext cx="432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880" name="Line 41"/>
            <p:cNvSpPr>
              <a:spLocks noChangeShapeType="1"/>
            </p:cNvSpPr>
            <p:nvPr/>
          </p:nvSpPr>
          <p:spPr bwMode="auto">
            <a:xfrm>
              <a:off x="2352" y="1632"/>
              <a:ext cx="0" cy="206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881" name="Line 42"/>
            <p:cNvSpPr>
              <a:spLocks noChangeShapeType="1"/>
            </p:cNvSpPr>
            <p:nvPr/>
          </p:nvSpPr>
          <p:spPr bwMode="auto">
            <a:xfrm>
              <a:off x="2544" y="2400"/>
              <a:ext cx="0" cy="129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882" name="Line 43"/>
            <p:cNvSpPr>
              <a:spLocks noChangeShapeType="1"/>
            </p:cNvSpPr>
            <p:nvPr/>
          </p:nvSpPr>
          <p:spPr bwMode="auto">
            <a:xfrm>
              <a:off x="2736" y="3120"/>
              <a:ext cx="0" cy="57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883" name="Line 44"/>
            <p:cNvSpPr>
              <a:spLocks noChangeShapeType="1"/>
            </p:cNvSpPr>
            <p:nvPr/>
          </p:nvSpPr>
          <p:spPr bwMode="auto">
            <a:xfrm>
              <a:off x="4656" y="3168"/>
              <a:ext cx="624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884" name="Line 45"/>
            <p:cNvSpPr>
              <a:spLocks noChangeShapeType="1"/>
            </p:cNvSpPr>
            <p:nvPr/>
          </p:nvSpPr>
          <p:spPr bwMode="auto">
            <a:xfrm flipV="1">
              <a:off x="4944" y="2352"/>
              <a:ext cx="0" cy="81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885" name="Line 46"/>
            <p:cNvSpPr>
              <a:spLocks noChangeShapeType="1"/>
            </p:cNvSpPr>
            <p:nvPr/>
          </p:nvSpPr>
          <p:spPr bwMode="auto">
            <a:xfrm flipV="1">
              <a:off x="5280" y="1632"/>
              <a:ext cx="0" cy="153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886" name="Line 47"/>
            <p:cNvSpPr>
              <a:spLocks noChangeShapeType="1"/>
            </p:cNvSpPr>
            <p:nvPr/>
          </p:nvSpPr>
          <p:spPr bwMode="auto">
            <a:xfrm flipH="1">
              <a:off x="4656" y="2352"/>
              <a:ext cx="288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6887" name="Line 48"/>
            <p:cNvSpPr>
              <a:spLocks noChangeShapeType="1"/>
            </p:cNvSpPr>
            <p:nvPr/>
          </p:nvSpPr>
          <p:spPr bwMode="auto">
            <a:xfrm flipH="1">
              <a:off x="4656" y="1632"/>
              <a:ext cx="624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8"/>
          <p:cNvGrpSpPr>
            <a:grpSpLocks/>
          </p:cNvGrpSpPr>
          <p:nvPr/>
        </p:nvGrpSpPr>
        <p:grpSpPr bwMode="auto">
          <a:xfrm>
            <a:off x="1981200" y="168275"/>
            <a:ext cx="5638800" cy="2986088"/>
            <a:chOff x="1248" y="106"/>
            <a:chExt cx="3552" cy="1881"/>
          </a:xfrm>
        </p:grpSpPr>
        <p:sp>
          <p:nvSpPr>
            <p:cNvPr id="37935" name="Text Box 29"/>
            <p:cNvSpPr txBox="1">
              <a:spLocks noChangeArrowheads="1"/>
            </p:cNvSpPr>
            <p:nvPr/>
          </p:nvSpPr>
          <p:spPr bwMode="auto">
            <a:xfrm>
              <a:off x="2416" y="1210"/>
              <a:ext cx="851" cy="330"/>
            </a:xfrm>
            <a:prstGeom prst="rect">
              <a:avLst/>
            </a:prstGeom>
            <a:gradFill rotWithShape="0">
              <a:gsLst>
                <a:gs pos="0">
                  <a:srgbClr val="FF8200"/>
                </a:gs>
                <a:gs pos="10001">
                  <a:srgbClr val="FF0000"/>
                </a:gs>
                <a:gs pos="35001">
                  <a:srgbClr val="BA0066"/>
                </a:gs>
                <a:gs pos="70000">
                  <a:srgbClr val="66008F"/>
                </a:gs>
                <a:gs pos="100000">
                  <a:srgbClr val="00008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kumimoji="0" lang="es-AR" sz="1400" b="1" dirty="0">
                  <a:latin typeface="Verdana" pitchFamily="34" charset="0"/>
                </a:rPr>
                <a:t>Serotonina</a:t>
              </a:r>
            </a:p>
            <a:p>
              <a:pPr algn="ctr"/>
              <a:r>
                <a:rPr kumimoji="0" lang="es-AR" sz="1400" b="1" dirty="0" err="1">
                  <a:latin typeface="Verdana" pitchFamily="34" charset="0"/>
                </a:rPr>
                <a:t>Acetilcolina</a:t>
              </a:r>
              <a:endParaRPr kumimoji="0" lang="es-ES" sz="1400" b="1" dirty="0">
                <a:latin typeface="Verdana" pitchFamily="34" charset="0"/>
              </a:endParaRPr>
            </a:p>
          </p:txBody>
        </p:sp>
        <p:sp>
          <p:nvSpPr>
            <p:cNvPr id="37936" name="Text Box 30"/>
            <p:cNvSpPr txBox="1">
              <a:spLocks noChangeArrowheads="1"/>
            </p:cNvSpPr>
            <p:nvPr/>
          </p:nvSpPr>
          <p:spPr bwMode="auto">
            <a:xfrm>
              <a:off x="2444" y="672"/>
              <a:ext cx="825" cy="465"/>
            </a:xfrm>
            <a:prstGeom prst="rect">
              <a:avLst/>
            </a:prstGeom>
            <a:gradFill rotWithShape="0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Top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0082"/>
              </a:extrusionClr>
            </a:sp3d>
          </p:spPr>
          <p:txBody>
            <a:bodyPr wrap="none">
              <a:spAutoFit/>
              <a:flatTx/>
            </a:bodyPr>
            <a:lstStyle/>
            <a:p>
              <a:pPr algn="ctr"/>
              <a:r>
                <a:rPr kumimoji="0" lang="es-AR" sz="1400" b="1" dirty="0">
                  <a:latin typeface="Verdana" pitchFamily="34" charset="0"/>
                </a:rPr>
                <a:t>Complejo</a:t>
              </a:r>
            </a:p>
            <a:p>
              <a:pPr algn="ctr"/>
              <a:r>
                <a:rPr kumimoji="0" lang="es-AR" sz="1400" b="1" dirty="0">
                  <a:latin typeface="Verdana" pitchFamily="34" charset="0"/>
                </a:rPr>
                <a:t>Amígdala-</a:t>
              </a:r>
            </a:p>
            <a:p>
              <a:pPr algn="ctr"/>
              <a:r>
                <a:rPr kumimoji="0" lang="es-AR" sz="1400" b="1" dirty="0">
                  <a:latin typeface="Verdana" pitchFamily="34" charset="0"/>
                </a:rPr>
                <a:t>Hipocampo</a:t>
              </a:r>
              <a:endParaRPr kumimoji="0" lang="es-ES" sz="1400" b="1" dirty="0">
                <a:latin typeface="Verdana" pitchFamily="34" charset="0"/>
              </a:endParaRPr>
            </a:p>
          </p:txBody>
        </p:sp>
        <p:sp>
          <p:nvSpPr>
            <p:cNvPr id="37937" name="Text Box 31"/>
            <p:cNvSpPr txBox="1">
              <a:spLocks noChangeArrowheads="1"/>
            </p:cNvSpPr>
            <p:nvPr/>
          </p:nvSpPr>
          <p:spPr bwMode="auto">
            <a:xfrm>
              <a:off x="2003" y="106"/>
              <a:ext cx="1732" cy="330"/>
            </a:xfrm>
            <a:prstGeom prst="rect">
              <a:avLst/>
            </a:prstGeom>
            <a:gradFill rotWithShape="0">
              <a:gsLst>
                <a:gs pos="0">
                  <a:srgbClr val="000082"/>
                </a:gs>
                <a:gs pos="14999">
                  <a:srgbClr val="66008F"/>
                </a:gs>
                <a:gs pos="32500">
                  <a:srgbClr val="BA0066"/>
                </a:gs>
                <a:gs pos="45000">
                  <a:srgbClr val="FF0000"/>
                </a:gs>
                <a:gs pos="50000">
                  <a:srgbClr val="FF8200"/>
                </a:gs>
                <a:gs pos="55000">
                  <a:srgbClr val="FF0000"/>
                </a:gs>
                <a:gs pos="67500">
                  <a:srgbClr val="BA0066"/>
                </a:gs>
                <a:gs pos="85001">
                  <a:srgbClr val="66008F"/>
                </a:gs>
                <a:gs pos="100000">
                  <a:srgbClr val="000082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Top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0082"/>
              </a:extrusionClr>
            </a:sp3d>
          </p:spPr>
          <p:txBody>
            <a:bodyPr wrap="none">
              <a:spAutoFit/>
              <a:flatTx/>
            </a:bodyPr>
            <a:lstStyle/>
            <a:p>
              <a:pPr algn="ctr"/>
              <a:r>
                <a:rPr kumimoji="0" lang="es-AR" sz="1400" b="1" dirty="0" smtClean="0">
                  <a:latin typeface="Verdana" pitchFamily="34" charset="0"/>
                </a:rPr>
                <a:t>SISTEMA MESOLÍMBICO/</a:t>
              </a:r>
            </a:p>
            <a:p>
              <a:pPr algn="ctr"/>
              <a:r>
                <a:rPr kumimoji="0" lang="es-AR" sz="1400" b="1" dirty="0" smtClean="0">
                  <a:latin typeface="Verdana" pitchFamily="34" charset="0"/>
                </a:rPr>
                <a:t>MESOCORTICAL</a:t>
              </a:r>
              <a:endParaRPr kumimoji="0" lang="es-ES" sz="1400" b="1" dirty="0">
                <a:latin typeface="Verdana" pitchFamily="34" charset="0"/>
              </a:endParaRPr>
            </a:p>
          </p:txBody>
        </p:sp>
        <p:sp>
          <p:nvSpPr>
            <p:cNvPr id="37938" name="Line 32"/>
            <p:cNvSpPr>
              <a:spLocks noChangeShapeType="1"/>
            </p:cNvSpPr>
            <p:nvPr/>
          </p:nvSpPr>
          <p:spPr bwMode="auto">
            <a:xfrm>
              <a:off x="2832" y="384"/>
              <a:ext cx="0" cy="26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39" name="Freeform 33"/>
            <p:cNvSpPr>
              <a:spLocks/>
            </p:cNvSpPr>
            <p:nvPr/>
          </p:nvSpPr>
          <p:spPr bwMode="auto">
            <a:xfrm>
              <a:off x="1248" y="288"/>
              <a:ext cx="960" cy="1584"/>
            </a:xfrm>
            <a:custGeom>
              <a:avLst/>
              <a:gdLst>
                <a:gd name="T0" fmla="*/ 0 w 960"/>
                <a:gd name="T1" fmla="*/ 1584 h 1584"/>
                <a:gd name="T2" fmla="*/ 240 w 960"/>
                <a:gd name="T3" fmla="*/ 864 h 1584"/>
                <a:gd name="T4" fmla="*/ 576 w 960"/>
                <a:gd name="T5" fmla="*/ 336 h 1584"/>
                <a:gd name="T6" fmla="*/ 960 w 960"/>
                <a:gd name="T7" fmla="*/ 0 h 15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60"/>
                <a:gd name="T13" fmla="*/ 0 h 1584"/>
                <a:gd name="T14" fmla="*/ 960 w 960"/>
                <a:gd name="T15" fmla="*/ 1584 h 15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60" h="1584">
                  <a:moveTo>
                    <a:pt x="0" y="1584"/>
                  </a:moveTo>
                  <a:cubicBezTo>
                    <a:pt x="72" y="1328"/>
                    <a:pt x="144" y="1072"/>
                    <a:pt x="240" y="864"/>
                  </a:cubicBezTo>
                  <a:cubicBezTo>
                    <a:pt x="336" y="656"/>
                    <a:pt x="456" y="480"/>
                    <a:pt x="576" y="336"/>
                  </a:cubicBezTo>
                  <a:cubicBezTo>
                    <a:pt x="696" y="192"/>
                    <a:pt x="828" y="96"/>
                    <a:pt x="960" y="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triangle" w="med" len="med"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40" name="Freeform 34"/>
            <p:cNvSpPr>
              <a:spLocks/>
            </p:cNvSpPr>
            <p:nvPr/>
          </p:nvSpPr>
          <p:spPr bwMode="auto">
            <a:xfrm rot="7108335">
              <a:off x="3528" y="264"/>
              <a:ext cx="960" cy="1584"/>
            </a:xfrm>
            <a:custGeom>
              <a:avLst/>
              <a:gdLst>
                <a:gd name="T0" fmla="*/ 0 w 960"/>
                <a:gd name="T1" fmla="*/ 1584 h 1584"/>
                <a:gd name="T2" fmla="*/ 240 w 960"/>
                <a:gd name="T3" fmla="*/ 864 h 1584"/>
                <a:gd name="T4" fmla="*/ 576 w 960"/>
                <a:gd name="T5" fmla="*/ 336 h 1584"/>
                <a:gd name="T6" fmla="*/ 960 w 960"/>
                <a:gd name="T7" fmla="*/ 0 h 15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60"/>
                <a:gd name="T13" fmla="*/ 0 h 1584"/>
                <a:gd name="T14" fmla="*/ 960 w 960"/>
                <a:gd name="T15" fmla="*/ 1584 h 15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60" h="1584">
                  <a:moveTo>
                    <a:pt x="0" y="1584"/>
                  </a:moveTo>
                  <a:cubicBezTo>
                    <a:pt x="72" y="1328"/>
                    <a:pt x="144" y="1072"/>
                    <a:pt x="240" y="864"/>
                  </a:cubicBezTo>
                  <a:cubicBezTo>
                    <a:pt x="336" y="656"/>
                    <a:pt x="456" y="480"/>
                    <a:pt x="576" y="336"/>
                  </a:cubicBezTo>
                  <a:cubicBezTo>
                    <a:pt x="696" y="192"/>
                    <a:pt x="828" y="96"/>
                    <a:pt x="960" y="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triangle" w="med" len="med"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41" name="Freeform 35"/>
            <p:cNvSpPr>
              <a:spLocks/>
            </p:cNvSpPr>
            <p:nvPr/>
          </p:nvSpPr>
          <p:spPr bwMode="auto">
            <a:xfrm>
              <a:off x="1392" y="902"/>
              <a:ext cx="1020" cy="922"/>
            </a:xfrm>
            <a:custGeom>
              <a:avLst/>
              <a:gdLst>
                <a:gd name="T0" fmla="*/ 0 w 1020"/>
                <a:gd name="T1" fmla="*/ 922 h 922"/>
                <a:gd name="T2" fmla="*/ 144 w 1020"/>
                <a:gd name="T3" fmla="*/ 442 h 922"/>
                <a:gd name="T4" fmla="*/ 432 w 1020"/>
                <a:gd name="T5" fmla="*/ 154 h 922"/>
                <a:gd name="T6" fmla="*/ 828 w 1020"/>
                <a:gd name="T7" fmla="*/ 22 h 922"/>
                <a:gd name="T8" fmla="*/ 1020 w 1020"/>
                <a:gd name="T9" fmla="*/ 22 h 9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0"/>
                <a:gd name="T16" fmla="*/ 0 h 922"/>
                <a:gd name="T17" fmla="*/ 1020 w 1020"/>
                <a:gd name="T18" fmla="*/ 922 h 9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0" h="922">
                  <a:moveTo>
                    <a:pt x="0" y="922"/>
                  </a:moveTo>
                  <a:cubicBezTo>
                    <a:pt x="36" y="746"/>
                    <a:pt x="72" y="570"/>
                    <a:pt x="144" y="442"/>
                  </a:cubicBezTo>
                  <a:cubicBezTo>
                    <a:pt x="216" y="314"/>
                    <a:pt x="318" y="224"/>
                    <a:pt x="432" y="154"/>
                  </a:cubicBezTo>
                  <a:cubicBezTo>
                    <a:pt x="546" y="84"/>
                    <a:pt x="730" y="44"/>
                    <a:pt x="828" y="22"/>
                  </a:cubicBezTo>
                  <a:cubicBezTo>
                    <a:pt x="926" y="0"/>
                    <a:pt x="980" y="22"/>
                    <a:pt x="1020" y="22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triangle" w="med" len="med"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42" name="Freeform 36"/>
            <p:cNvSpPr>
              <a:spLocks/>
            </p:cNvSpPr>
            <p:nvPr/>
          </p:nvSpPr>
          <p:spPr bwMode="auto">
            <a:xfrm rot="4904106">
              <a:off x="3263" y="901"/>
              <a:ext cx="1020" cy="922"/>
            </a:xfrm>
            <a:custGeom>
              <a:avLst/>
              <a:gdLst>
                <a:gd name="T0" fmla="*/ 0 w 1020"/>
                <a:gd name="T1" fmla="*/ 922 h 922"/>
                <a:gd name="T2" fmla="*/ 144 w 1020"/>
                <a:gd name="T3" fmla="*/ 442 h 922"/>
                <a:gd name="T4" fmla="*/ 432 w 1020"/>
                <a:gd name="T5" fmla="*/ 154 h 922"/>
                <a:gd name="T6" fmla="*/ 828 w 1020"/>
                <a:gd name="T7" fmla="*/ 22 h 922"/>
                <a:gd name="T8" fmla="*/ 1020 w 1020"/>
                <a:gd name="T9" fmla="*/ 22 h 9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0"/>
                <a:gd name="T16" fmla="*/ 0 h 922"/>
                <a:gd name="T17" fmla="*/ 1020 w 1020"/>
                <a:gd name="T18" fmla="*/ 922 h 9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0" h="922">
                  <a:moveTo>
                    <a:pt x="0" y="922"/>
                  </a:moveTo>
                  <a:cubicBezTo>
                    <a:pt x="36" y="746"/>
                    <a:pt x="72" y="570"/>
                    <a:pt x="144" y="442"/>
                  </a:cubicBezTo>
                  <a:cubicBezTo>
                    <a:pt x="216" y="314"/>
                    <a:pt x="318" y="224"/>
                    <a:pt x="432" y="154"/>
                  </a:cubicBezTo>
                  <a:cubicBezTo>
                    <a:pt x="546" y="84"/>
                    <a:pt x="730" y="44"/>
                    <a:pt x="828" y="22"/>
                  </a:cubicBezTo>
                  <a:cubicBezTo>
                    <a:pt x="926" y="0"/>
                    <a:pt x="980" y="22"/>
                    <a:pt x="1020" y="22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triangle" w="med" len="med"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43" name="Line 37"/>
            <p:cNvSpPr>
              <a:spLocks noChangeShapeType="1"/>
            </p:cNvSpPr>
            <p:nvPr/>
          </p:nvSpPr>
          <p:spPr bwMode="auto">
            <a:xfrm flipV="1">
              <a:off x="1380" y="1410"/>
              <a:ext cx="1008" cy="52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44" name="Line 38"/>
            <p:cNvSpPr>
              <a:spLocks noChangeShapeType="1"/>
            </p:cNvSpPr>
            <p:nvPr/>
          </p:nvSpPr>
          <p:spPr bwMode="auto">
            <a:xfrm>
              <a:off x="3264" y="1386"/>
              <a:ext cx="1008" cy="57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45" name="Line 40"/>
            <p:cNvSpPr>
              <a:spLocks noChangeShapeType="1"/>
            </p:cNvSpPr>
            <p:nvPr/>
          </p:nvSpPr>
          <p:spPr bwMode="auto">
            <a:xfrm>
              <a:off x="1332" y="1938"/>
              <a:ext cx="9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46" name="Line 42"/>
            <p:cNvSpPr>
              <a:spLocks noChangeShapeType="1"/>
            </p:cNvSpPr>
            <p:nvPr/>
          </p:nvSpPr>
          <p:spPr bwMode="auto">
            <a:xfrm rot="1418142" flipV="1">
              <a:off x="4243" y="1927"/>
              <a:ext cx="78" cy="6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</p:grpSp>
      <p:grpSp>
        <p:nvGrpSpPr>
          <p:cNvPr id="3" name="Group 72"/>
          <p:cNvGrpSpPr>
            <a:grpSpLocks/>
          </p:cNvGrpSpPr>
          <p:nvPr/>
        </p:nvGrpSpPr>
        <p:grpSpPr bwMode="auto">
          <a:xfrm>
            <a:off x="1524000" y="2587625"/>
            <a:ext cx="6019800" cy="2078038"/>
            <a:chOff x="960" y="1630"/>
            <a:chExt cx="3792" cy="1309"/>
          </a:xfrm>
        </p:grpSpPr>
        <p:sp>
          <p:nvSpPr>
            <p:cNvPr id="37924" name="Rectangle 44"/>
            <p:cNvSpPr>
              <a:spLocks noChangeArrowheads="1"/>
            </p:cNvSpPr>
            <p:nvPr/>
          </p:nvSpPr>
          <p:spPr bwMode="auto">
            <a:xfrm>
              <a:off x="1968" y="1728"/>
              <a:ext cx="3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s-AR" sz="1400" b="1" dirty="0">
                  <a:solidFill>
                    <a:srgbClr val="FFFF00"/>
                  </a:solidFill>
                  <a:latin typeface="Verdana" pitchFamily="34" charset="0"/>
                </a:rPr>
                <a:t>CRH</a:t>
              </a:r>
              <a:endParaRPr kumimoji="0" lang="es-ES" sz="1400" b="1" dirty="0">
                <a:solidFill>
                  <a:srgbClr val="FFFF00"/>
                </a:solidFill>
                <a:latin typeface="Verdana" pitchFamily="34" charset="0"/>
              </a:endParaRPr>
            </a:p>
          </p:txBody>
        </p:sp>
        <p:sp>
          <p:nvSpPr>
            <p:cNvPr id="37925" name="Line 41"/>
            <p:cNvSpPr>
              <a:spLocks noChangeShapeType="1"/>
            </p:cNvSpPr>
            <p:nvPr/>
          </p:nvSpPr>
          <p:spPr bwMode="auto">
            <a:xfrm flipV="1">
              <a:off x="4146" y="1980"/>
              <a:ext cx="48" cy="4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26" name="Line 43"/>
            <p:cNvSpPr>
              <a:spLocks noChangeShapeType="1"/>
            </p:cNvSpPr>
            <p:nvPr/>
          </p:nvSpPr>
          <p:spPr bwMode="auto">
            <a:xfrm flipV="1">
              <a:off x="4026" y="2070"/>
              <a:ext cx="48" cy="4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27" name="Freeform 14"/>
            <p:cNvSpPr>
              <a:spLocks/>
            </p:cNvSpPr>
            <p:nvPr/>
          </p:nvSpPr>
          <p:spPr bwMode="auto">
            <a:xfrm>
              <a:off x="1476" y="1630"/>
              <a:ext cx="2700" cy="374"/>
            </a:xfrm>
            <a:custGeom>
              <a:avLst/>
              <a:gdLst>
                <a:gd name="T0" fmla="*/ 0 w 2700"/>
                <a:gd name="T1" fmla="*/ 350 h 374"/>
                <a:gd name="T2" fmla="*/ 492 w 2700"/>
                <a:gd name="T3" fmla="*/ 134 h 374"/>
                <a:gd name="T4" fmla="*/ 1031 w 2700"/>
                <a:gd name="T5" fmla="*/ 18 h 374"/>
                <a:gd name="T6" fmla="*/ 1709 w 2700"/>
                <a:gd name="T7" fmla="*/ 26 h 374"/>
                <a:gd name="T8" fmla="*/ 2316 w 2700"/>
                <a:gd name="T9" fmla="*/ 170 h 374"/>
                <a:gd name="T10" fmla="*/ 2700 w 2700"/>
                <a:gd name="T11" fmla="*/ 374 h 3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0"/>
                <a:gd name="T19" fmla="*/ 0 h 374"/>
                <a:gd name="T20" fmla="*/ 2700 w 2700"/>
                <a:gd name="T21" fmla="*/ 374 h 3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0" h="374">
                  <a:moveTo>
                    <a:pt x="0" y="350"/>
                  </a:moveTo>
                  <a:cubicBezTo>
                    <a:pt x="82" y="314"/>
                    <a:pt x="320" y="189"/>
                    <a:pt x="492" y="134"/>
                  </a:cubicBezTo>
                  <a:cubicBezTo>
                    <a:pt x="664" y="79"/>
                    <a:pt x="828" y="36"/>
                    <a:pt x="1031" y="18"/>
                  </a:cubicBezTo>
                  <a:cubicBezTo>
                    <a:pt x="1234" y="0"/>
                    <a:pt x="1495" y="1"/>
                    <a:pt x="1709" y="26"/>
                  </a:cubicBezTo>
                  <a:cubicBezTo>
                    <a:pt x="1923" y="51"/>
                    <a:pt x="2151" y="112"/>
                    <a:pt x="2316" y="170"/>
                  </a:cubicBezTo>
                  <a:cubicBezTo>
                    <a:pt x="2481" y="228"/>
                    <a:pt x="2620" y="332"/>
                    <a:pt x="2700" y="374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28" name="Oval 2"/>
            <p:cNvSpPr>
              <a:spLocks noChangeArrowheads="1"/>
            </p:cNvSpPr>
            <p:nvPr/>
          </p:nvSpPr>
          <p:spPr bwMode="auto">
            <a:xfrm>
              <a:off x="960" y="1976"/>
              <a:ext cx="768" cy="720"/>
            </a:xfrm>
            <a:prstGeom prst="ellipse">
              <a:avLst/>
            </a:prstGeom>
            <a:gradFill rotWithShape="0">
              <a:gsLst>
                <a:gs pos="0">
                  <a:srgbClr val="FF8200"/>
                </a:gs>
                <a:gs pos="10001">
                  <a:srgbClr val="FF0000"/>
                </a:gs>
                <a:gs pos="35001">
                  <a:srgbClr val="BA0066"/>
                </a:gs>
                <a:gs pos="70000">
                  <a:srgbClr val="66008F"/>
                </a:gs>
                <a:gs pos="100000">
                  <a:srgbClr val="000082"/>
                </a:gs>
              </a:gsLst>
              <a:path path="shape">
                <a:fillToRect l="50000" t="50000" r="50000" b="50000"/>
              </a:path>
            </a:gradFill>
            <a:ln w="9525">
              <a:round/>
              <a:headEnd/>
              <a:tailEnd/>
            </a:ln>
            <a:scene3d>
              <a:camera prst="legacyObliqueTopLeft"/>
              <a:lightRig rig="legacyFlat3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r>
                <a:rPr kumimoji="0" lang="es-AR" sz="2000" b="1" dirty="0">
                  <a:latin typeface="Verdana" pitchFamily="34" charset="0"/>
                </a:rPr>
                <a:t>CRH</a:t>
              </a:r>
              <a:endParaRPr kumimoji="0" lang="es-ES" sz="2000" b="1" dirty="0">
                <a:latin typeface="Verdana" pitchFamily="34" charset="0"/>
              </a:endParaRPr>
            </a:p>
          </p:txBody>
        </p:sp>
        <p:sp>
          <p:nvSpPr>
            <p:cNvPr id="37929" name="Oval 4"/>
            <p:cNvSpPr>
              <a:spLocks noChangeArrowheads="1"/>
            </p:cNvSpPr>
            <p:nvPr/>
          </p:nvSpPr>
          <p:spPr bwMode="auto">
            <a:xfrm>
              <a:off x="3984" y="1976"/>
              <a:ext cx="768" cy="720"/>
            </a:xfrm>
            <a:prstGeom prst="ellipse">
              <a:avLst/>
            </a:prstGeom>
            <a:gradFill rotWithShape="0">
              <a:gsLst>
                <a:gs pos="0">
                  <a:srgbClr val="FF8200"/>
                </a:gs>
                <a:gs pos="10001">
                  <a:srgbClr val="FF0000"/>
                </a:gs>
                <a:gs pos="35001">
                  <a:srgbClr val="BA0066"/>
                </a:gs>
                <a:gs pos="70000">
                  <a:srgbClr val="66008F"/>
                </a:gs>
                <a:gs pos="100000">
                  <a:srgbClr val="000082"/>
                </a:gs>
              </a:gsLst>
              <a:path path="shape">
                <a:fillToRect l="50000" t="50000" r="50000" b="50000"/>
              </a:path>
            </a:gradFill>
            <a:ln w="9525"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r>
                <a:rPr kumimoji="0" lang="es-AR" sz="2400" b="1" dirty="0">
                  <a:latin typeface="Verdana" pitchFamily="34" charset="0"/>
                </a:rPr>
                <a:t>LC-NA</a:t>
              </a:r>
            </a:p>
            <a:p>
              <a:pPr algn="ctr"/>
              <a:r>
                <a:rPr kumimoji="0" lang="es-AR" sz="1050" b="1" dirty="0">
                  <a:latin typeface="Verdana" pitchFamily="34" charset="0"/>
                </a:rPr>
                <a:t>Sistema</a:t>
              </a:r>
            </a:p>
            <a:p>
              <a:pPr algn="ctr"/>
              <a:r>
                <a:rPr kumimoji="0" lang="es-AR" sz="1050" b="1" dirty="0">
                  <a:latin typeface="Verdana" pitchFamily="34" charset="0"/>
                </a:rPr>
                <a:t>simpático</a:t>
              </a:r>
              <a:endParaRPr kumimoji="0" lang="es-ES" sz="1050" b="1" dirty="0">
                <a:latin typeface="Verdana" pitchFamily="34" charset="0"/>
              </a:endParaRPr>
            </a:p>
          </p:txBody>
        </p:sp>
        <p:sp>
          <p:nvSpPr>
            <p:cNvPr id="37930" name="Text Box 7"/>
            <p:cNvSpPr txBox="1">
              <a:spLocks noChangeArrowheads="1"/>
            </p:cNvSpPr>
            <p:nvPr/>
          </p:nvSpPr>
          <p:spPr bwMode="auto">
            <a:xfrm>
              <a:off x="2285" y="2172"/>
              <a:ext cx="1086" cy="330"/>
            </a:xfrm>
            <a:prstGeom prst="rect">
              <a:avLst/>
            </a:prstGeom>
            <a:gradFill rotWithShape="0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"/>
              <a:lightRig rig="legacyFlat3" dir="r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0082"/>
              </a:extrusionClr>
            </a:sp3d>
          </p:spPr>
          <p:txBody>
            <a:bodyPr wrap="none">
              <a:spAutoFit/>
              <a:flatTx/>
            </a:bodyPr>
            <a:lstStyle/>
            <a:p>
              <a:pPr algn="ctr"/>
              <a:r>
                <a:rPr kumimoji="0" lang="es-AR" sz="1400" b="1" dirty="0" err="1">
                  <a:latin typeface="Verdana" pitchFamily="34" charset="0"/>
                </a:rPr>
                <a:t>Arcuato</a:t>
              </a:r>
              <a:r>
                <a:rPr kumimoji="0" lang="es-AR" sz="1400" b="1" dirty="0">
                  <a:latin typeface="Verdana" pitchFamily="34" charset="0"/>
                </a:rPr>
                <a:t> Núcleo</a:t>
              </a:r>
            </a:p>
            <a:p>
              <a:pPr algn="ctr"/>
              <a:r>
                <a:rPr kumimoji="0" lang="es-AR" sz="1400" b="1" dirty="0">
                  <a:latin typeface="Verdana" pitchFamily="34" charset="0"/>
                </a:rPr>
                <a:t>POMC</a:t>
              </a:r>
              <a:endParaRPr kumimoji="0" lang="es-ES" sz="1400" b="1" dirty="0">
                <a:latin typeface="Verdana" pitchFamily="34" charset="0"/>
              </a:endParaRPr>
            </a:p>
          </p:txBody>
        </p:sp>
        <p:sp>
          <p:nvSpPr>
            <p:cNvPr id="37931" name="Freeform 12"/>
            <p:cNvSpPr>
              <a:spLocks/>
            </p:cNvSpPr>
            <p:nvPr/>
          </p:nvSpPr>
          <p:spPr bwMode="auto">
            <a:xfrm>
              <a:off x="2928" y="1920"/>
              <a:ext cx="1110" cy="200"/>
            </a:xfrm>
            <a:custGeom>
              <a:avLst/>
              <a:gdLst>
                <a:gd name="T0" fmla="*/ 516 w 1627"/>
                <a:gd name="T1" fmla="*/ 84 h 289"/>
                <a:gd name="T2" fmla="*/ 351 w 1627"/>
                <a:gd name="T3" fmla="*/ 13 h 289"/>
                <a:gd name="T4" fmla="*/ 229 w 1627"/>
                <a:gd name="T5" fmla="*/ 6 h 289"/>
                <a:gd name="T6" fmla="*/ 93 w 1627"/>
                <a:gd name="T7" fmla="*/ 35 h 289"/>
                <a:gd name="T8" fmla="*/ 0 w 1627"/>
                <a:gd name="T9" fmla="*/ 96 h 2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27"/>
                <a:gd name="T16" fmla="*/ 0 h 289"/>
                <a:gd name="T17" fmla="*/ 1627 w 1627"/>
                <a:gd name="T18" fmla="*/ 289 h 2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27" h="289">
                  <a:moveTo>
                    <a:pt x="1627" y="255"/>
                  </a:moveTo>
                  <a:cubicBezTo>
                    <a:pt x="1540" y="219"/>
                    <a:pt x="1258" y="80"/>
                    <a:pt x="1107" y="40"/>
                  </a:cubicBezTo>
                  <a:cubicBezTo>
                    <a:pt x="956" y="0"/>
                    <a:pt x="858" y="6"/>
                    <a:pt x="723" y="17"/>
                  </a:cubicBezTo>
                  <a:cubicBezTo>
                    <a:pt x="588" y="28"/>
                    <a:pt x="414" y="60"/>
                    <a:pt x="294" y="105"/>
                  </a:cubicBezTo>
                  <a:cubicBezTo>
                    <a:pt x="174" y="150"/>
                    <a:pt x="61" y="251"/>
                    <a:pt x="0" y="289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32" name="Freeform 13"/>
            <p:cNvSpPr>
              <a:spLocks/>
            </p:cNvSpPr>
            <p:nvPr/>
          </p:nvSpPr>
          <p:spPr bwMode="auto">
            <a:xfrm>
              <a:off x="1593" y="1920"/>
              <a:ext cx="1149" cy="164"/>
            </a:xfrm>
            <a:custGeom>
              <a:avLst/>
              <a:gdLst>
                <a:gd name="T0" fmla="*/ 714 w 1457"/>
                <a:gd name="T1" fmla="*/ 84 h 229"/>
                <a:gd name="T2" fmla="*/ 632 w 1457"/>
                <a:gd name="T3" fmla="*/ 52 h 229"/>
                <a:gd name="T4" fmla="*/ 509 w 1457"/>
                <a:gd name="T5" fmla="*/ 17 h 229"/>
                <a:gd name="T6" fmla="*/ 311 w 1457"/>
                <a:gd name="T7" fmla="*/ 1 h 229"/>
                <a:gd name="T8" fmla="*/ 104 w 1457"/>
                <a:gd name="T9" fmla="*/ 25 h 229"/>
                <a:gd name="T10" fmla="*/ 0 w 1457"/>
                <a:gd name="T11" fmla="*/ 72 h 2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57"/>
                <a:gd name="T19" fmla="*/ 0 h 229"/>
                <a:gd name="T20" fmla="*/ 1457 w 1457"/>
                <a:gd name="T21" fmla="*/ 229 h 2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57" h="229">
                  <a:moveTo>
                    <a:pt x="1457" y="229"/>
                  </a:moveTo>
                  <a:cubicBezTo>
                    <a:pt x="1429" y="214"/>
                    <a:pt x="1358" y="169"/>
                    <a:pt x="1288" y="139"/>
                  </a:cubicBezTo>
                  <a:cubicBezTo>
                    <a:pt x="1218" y="109"/>
                    <a:pt x="1148" y="71"/>
                    <a:pt x="1039" y="48"/>
                  </a:cubicBezTo>
                  <a:cubicBezTo>
                    <a:pt x="930" y="25"/>
                    <a:pt x="771" y="0"/>
                    <a:pt x="633" y="3"/>
                  </a:cubicBezTo>
                  <a:cubicBezTo>
                    <a:pt x="495" y="6"/>
                    <a:pt x="318" y="36"/>
                    <a:pt x="212" y="68"/>
                  </a:cubicBezTo>
                  <a:cubicBezTo>
                    <a:pt x="106" y="100"/>
                    <a:pt x="44" y="169"/>
                    <a:pt x="0" y="195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triangle" w="med" len="med"/>
              <a:tailEnd type="non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33" name="Freeform 15"/>
            <p:cNvSpPr>
              <a:spLocks/>
            </p:cNvSpPr>
            <p:nvPr/>
          </p:nvSpPr>
          <p:spPr bwMode="auto">
            <a:xfrm>
              <a:off x="1632" y="2532"/>
              <a:ext cx="2364" cy="407"/>
            </a:xfrm>
            <a:custGeom>
              <a:avLst/>
              <a:gdLst>
                <a:gd name="T0" fmla="*/ 2364 w 2364"/>
                <a:gd name="T1" fmla="*/ 0 h 407"/>
                <a:gd name="T2" fmla="*/ 1956 w 2364"/>
                <a:gd name="T3" fmla="*/ 276 h 407"/>
                <a:gd name="T4" fmla="*/ 1542 w 2364"/>
                <a:gd name="T5" fmla="*/ 378 h 407"/>
                <a:gd name="T6" fmla="*/ 920 w 2364"/>
                <a:gd name="T7" fmla="*/ 391 h 407"/>
                <a:gd name="T8" fmla="*/ 342 w 2364"/>
                <a:gd name="T9" fmla="*/ 282 h 407"/>
                <a:gd name="T10" fmla="*/ 0 w 2364"/>
                <a:gd name="T11" fmla="*/ 108 h 4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64"/>
                <a:gd name="T19" fmla="*/ 0 h 407"/>
                <a:gd name="T20" fmla="*/ 2364 w 2364"/>
                <a:gd name="T21" fmla="*/ 407 h 4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64" h="407">
                  <a:moveTo>
                    <a:pt x="2364" y="0"/>
                  </a:moveTo>
                  <a:cubicBezTo>
                    <a:pt x="2296" y="46"/>
                    <a:pt x="2093" y="213"/>
                    <a:pt x="1956" y="276"/>
                  </a:cubicBezTo>
                  <a:cubicBezTo>
                    <a:pt x="1819" y="339"/>
                    <a:pt x="1715" y="359"/>
                    <a:pt x="1542" y="378"/>
                  </a:cubicBezTo>
                  <a:cubicBezTo>
                    <a:pt x="1369" y="397"/>
                    <a:pt x="1120" y="407"/>
                    <a:pt x="920" y="391"/>
                  </a:cubicBezTo>
                  <a:cubicBezTo>
                    <a:pt x="720" y="375"/>
                    <a:pt x="495" y="329"/>
                    <a:pt x="342" y="282"/>
                  </a:cubicBezTo>
                  <a:cubicBezTo>
                    <a:pt x="189" y="235"/>
                    <a:pt x="71" y="144"/>
                    <a:pt x="0" y="108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34" name="Line 59"/>
            <p:cNvSpPr>
              <a:spLocks noChangeShapeType="1"/>
            </p:cNvSpPr>
            <p:nvPr/>
          </p:nvSpPr>
          <p:spPr bwMode="auto">
            <a:xfrm rot="2870673">
              <a:off x="1632" y="2569"/>
              <a:ext cx="1" cy="9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</p:grpSp>
      <p:grpSp>
        <p:nvGrpSpPr>
          <p:cNvPr id="4" name="Group 73"/>
          <p:cNvGrpSpPr>
            <a:grpSpLocks/>
          </p:cNvGrpSpPr>
          <p:nvPr/>
        </p:nvGrpSpPr>
        <p:grpSpPr bwMode="auto">
          <a:xfrm>
            <a:off x="1155700" y="4267200"/>
            <a:ext cx="6602413" cy="2593975"/>
            <a:chOff x="728" y="2688"/>
            <a:chExt cx="4159" cy="1634"/>
          </a:xfrm>
        </p:grpSpPr>
        <p:sp>
          <p:nvSpPr>
            <p:cNvPr id="37909" name="Text Box 17"/>
            <p:cNvSpPr txBox="1">
              <a:spLocks noChangeArrowheads="1"/>
            </p:cNvSpPr>
            <p:nvPr/>
          </p:nvSpPr>
          <p:spPr bwMode="auto">
            <a:xfrm>
              <a:off x="1090" y="3348"/>
              <a:ext cx="50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s-AR" sz="1600" b="1" dirty="0">
                  <a:solidFill>
                    <a:srgbClr val="FFFF00"/>
                  </a:solidFill>
                  <a:latin typeface="Verdana" pitchFamily="34" charset="0"/>
                </a:rPr>
                <a:t>ACTH</a:t>
              </a:r>
              <a:endParaRPr kumimoji="0" lang="es-ES" sz="1600" b="1" dirty="0">
                <a:solidFill>
                  <a:srgbClr val="FFFF00"/>
                </a:solidFill>
                <a:latin typeface="Verdana" pitchFamily="34" charset="0"/>
              </a:endParaRPr>
            </a:p>
          </p:txBody>
        </p:sp>
        <p:sp>
          <p:nvSpPr>
            <p:cNvPr id="37910" name="Text Box 18"/>
            <p:cNvSpPr txBox="1">
              <a:spLocks noChangeArrowheads="1"/>
            </p:cNvSpPr>
            <p:nvPr/>
          </p:nvSpPr>
          <p:spPr bwMode="auto">
            <a:xfrm>
              <a:off x="728" y="3724"/>
              <a:ext cx="130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s-AR" sz="1600" b="1" dirty="0">
                  <a:solidFill>
                    <a:srgbClr val="FFFF00"/>
                  </a:solidFill>
                  <a:latin typeface="Verdana" pitchFamily="34" charset="0"/>
                </a:rPr>
                <a:t>Glucocorticoides</a:t>
              </a:r>
              <a:endParaRPr kumimoji="0" lang="es-ES" sz="1600" b="1" dirty="0">
                <a:solidFill>
                  <a:srgbClr val="FFFF00"/>
                </a:solidFill>
                <a:latin typeface="Verdana" pitchFamily="34" charset="0"/>
              </a:endParaRPr>
            </a:p>
          </p:txBody>
        </p:sp>
        <p:sp>
          <p:nvSpPr>
            <p:cNvPr id="37911" name="Text Box 19"/>
            <p:cNvSpPr txBox="1">
              <a:spLocks noChangeArrowheads="1"/>
            </p:cNvSpPr>
            <p:nvPr/>
          </p:nvSpPr>
          <p:spPr bwMode="auto">
            <a:xfrm>
              <a:off x="2443" y="3954"/>
              <a:ext cx="743" cy="368"/>
            </a:xfrm>
            <a:prstGeom prst="rect">
              <a:avLst/>
            </a:prstGeom>
            <a:gradFill rotWithShape="0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r="100000" b="100000"/>
              </a:path>
            </a:gradFill>
            <a:ln w="9525">
              <a:miter lim="800000"/>
              <a:headEnd/>
              <a:tailEnd/>
            </a:ln>
            <a:scene3d>
              <a:camera prst="legacyPerspectiveTop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0082"/>
              </a:extrusionClr>
            </a:sp3d>
          </p:spPr>
          <p:txBody>
            <a:bodyPr wrap="none">
              <a:spAutoFit/>
              <a:flatTx/>
            </a:bodyPr>
            <a:lstStyle/>
            <a:p>
              <a:pPr algn="ctr"/>
              <a:r>
                <a:rPr kumimoji="0" lang="es-AR" sz="1600" b="1" dirty="0" smtClean="0">
                  <a:latin typeface="Verdana" pitchFamily="34" charset="0"/>
                </a:rPr>
                <a:t>TEJIDOS</a:t>
              </a:r>
            </a:p>
            <a:p>
              <a:pPr algn="ctr"/>
              <a:r>
                <a:rPr kumimoji="0" lang="es-AR" sz="1600" b="1" dirty="0" smtClean="0">
                  <a:latin typeface="Verdana" pitchFamily="34" charset="0"/>
                </a:rPr>
                <a:t>BLANCO</a:t>
              </a:r>
              <a:endParaRPr kumimoji="0" lang="es-ES" sz="1600" b="1" dirty="0">
                <a:latin typeface="Verdana" pitchFamily="34" charset="0"/>
              </a:endParaRPr>
            </a:p>
          </p:txBody>
        </p:sp>
        <p:sp>
          <p:nvSpPr>
            <p:cNvPr id="37912" name="Text Box 20"/>
            <p:cNvSpPr txBox="1">
              <a:spLocks noChangeArrowheads="1"/>
            </p:cNvSpPr>
            <p:nvPr/>
          </p:nvSpPr>
          <p:spPr bwMode="auto">
            <a:xfrm>
              <a:off x="3744" y="3560"/>
              <a:ext cx="1143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kumimoji="0" lang="es-AR" sz="1600" b="1" dirty="0">
                  <a:solidFill>
                    <a:srgbClr val="FFFF00"/>
                  </a:solidFill>
                  <a:latin typeface="Verdana" pitchFamily="34" charset="0"/>
                </a:rPr>
                <a:t>Adrenalina</a:t>
              </a:r>
            </a:p>
            <a:p>
              <a:pPr algn="ctr"/>
              <a:r>
                <a:rPr kumimoji="0" lang="es-AR" sz="1600" b="1" dirty="0" err="1">
                  <a:solidFill>
                    <a:srgbClr val="FFFF00"/>
                  </a:solidFill>
                  <a:latin typeface="Verdana" pitchFamily="34" charset="0"/>
                </a:rPr>
                <a:t>Noradrenalina</a:t>
              </a:r>
              <a:endParaRPr kumimoji="0" lang="es-ES" sz="1600" b="1" dirty="0">
                <a:solidFill>
                  <a:srgbClr val="FFFF00"/>
                </a:solidFill>
                <a:latin typeface="Verdana" pitchFamily="34" charset="0"/>
              </a:endParaRPr>
            </a:p>
          </p:txBody>
        </p:sp>
        <p:sp>
          <p:nvSpPr>
            <p:cNvPr id="37913" name="Line 21"/>
            <p:cNvSpPr>
              <a:spLocks noChangeShapeType="1"/>
            </p:cNvSpPr>
            <p:nvPr/>
          </p:nvSpPr>
          <p:spPr bwMode="auto">
            <a:xfrm flipH="1">
              <a:off x="4368" y="2736"/>
              <a:ext cx="0" cy="72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14" name="Line 22"/>
            <p:cNvSpPr>
              <a:spLocks noChangeShapeType="1"/>
            </p:cNvSpPr>
            <p:nvPr/>
          </p:nvSpPr>
          <p:spPr bwMode="auto">
            <a:xfrm>
              <a:off x="1278" y="2688"/>
              <a:ext cx="0" cy="62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15" name="Line 23"/>
            <p:cNvSpPr>
              <a:spLocks noChangeShapeType="1"/>
            </p:cNvSpPr>
            <p:nvPr/>
          </p:nvSpPr>
          <p:spPr bwMode="auto">
            <a:xfrm flipH="1">
              <a:off x="1296" y="3552"/>
              <a:ext cx="0" cy="24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16" name="Freeform 24"/>
            <p:cNvSpPr>
              <a:spLocks/>
            </p:cNvSpPr>
            <p:nvPr/>
          </p:nvSpPr>
          <p:spPr bwMode="auto">
            <a:xfrm>
              <a:off x="1237" y="3912"/>
              <a:ext cx="1229" cy="277"/>
            </a:xfrm>
            <a:custGeom>
              <a:avLst/>
              <a:gdLst>
                <a:gd name="T0" fmla="*/ 47 w 1229"/>
                <a:gd name="T1" fmla="*/ 0 h 277"/>
                <a:gd name="T2" fmla="*/ 197 w 1229"/>
                <a:gd name="T3" fmla="*/ 234 h 277"/>
                <a:gd name="T4" fmla="*/ 1229 w 1229"/>
                <a:gd name="T5" fmla="*/ 258 h 277"/>
                <a:gd name="T6" fmla="*/ 0 60000 65536"/>
                <a:gd name="T7" fmla="*/ 0 60000 65536"/>
                <a:gd name="T8" fmla="*/ 0 60000 65536"/>
                <a:gd name="T9" fmla="*/ 0 w 1229"/>
                <a:gd name="T10" fmla="*/ 0 h 277"/>
                <a:gd name="T11" fmla="*/ 1229 w 1229"/>
                <a:gd name="T12" fmla="*/ 277 h 2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29" h="277">
                  <a:moveTo>
                    <a:pt x="47" y="0"/>
                  </a:moveTo>
                  <a:cubicBezTo>
                    <a:pt x="72" y="39"/>
                    <a:pt x="0" y="191"/>
                    <a:pt x="197" y="234"/>
                  </a:cubicBezTo>
                  <a:cubicBezTo>
                    <a:pt x="394" y="277"/>
                    <a:pt x="1014" y="253"/>
                    <a:pt x="1229" y="258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17" name="Freeform 28"/>
            <p:cNvSpPr>
              <a:spLocks/>
            </p:cNvSpPr>
            <p:nvPr/>
          </p:nvSpPr>
          <p:spPr bwMode="auto">
            <a:xfrm>
              <a:off x="3216" y="3914"/>
              <a:ext cx="1278" cy="274"/>
            </a:xfrm>
            <a:custGeom>
              <a:avLst/>
              <a:gdLst>
                <a:gd name="T0" fmla="*/ 1224 w 1278"/>
                <a:gd name="T1" fmla="*/ 0 h 274"/>
                <a:gd name="T2" fmla="*/ 1074 w 1278"/>
                <a:gd name="T3" fmla="*/ 232 h 274"/>
                <a:gd name="T4" fmla="*/ 0 w 1278"/>
                <a:gd name="T5" fmla="*/ 252 h 274"/>
                <a:gd name="T6" fmla="*/ 0 60000 65536"/>
                <a:gd name="T7" fmla="*/ 0 60000 65536"/>
                <a:gd name="T8" fmla="*/ 0 60000 65536"/>
                <a:gd name="T9" fmla="*/ 0 w 1278"/>
                <a:gd name="T10" fmla="*/ 0 h 274"/>
                <a:gd name="T11" fmla="*/ 1278 w 1278"/>
                <a:gd name="T12" fmla="*/ 274 h 2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8" h="274">
                  <a:moveTo>
                    <a:pt x="1224" y="0"/>
                  </a:moveTo>
                  <a:cubicBezTo>
                    <a:pt x="1199" y="39"/>
                    <a:pt x="1278" y="190"/>
                    <a:pt x="1074" y="232"/>
                  </a:cubicBezTo>
                  <a:cubicBezTo>
                    <a:pt x="870" y="274"/>
                    <a:pt x="224" y="248"/>
                    <a:pt x="0" y="252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18" name="Freeform 53"/>
            <p:cNvSpPr>
              <a:spLocks/>
            </p:cNvSpPr>
            <p:nvPr/>
          </p:nvSpPr>
          <p:spPr bwMode="auto">
            <a:xfrm>
              <a:off x="1296" y="2688"/>
              <a:ext cx="48" cy="144"/>
            </a:xfrm>
            <a:custGeom>
              <a:avLst/>
              <a:gdLst>
                <a:gd name="T0" fmla="*/ 0 w 48"/>
                <a:gd name="T1" fmla="*/ 0 h 144"/>
                <a:gd name="T2" fmla="*/ 48 w 48"/>
                <a:gd name="T3" fmla="*/ 144 h 144"/>
                <a:gd name="T4" fmla="*/ 0 60000 65536"/>
                <a:gd name="T5" fmla="*/ 0 60000 65536"/>
                <a:gd name="T6" fmla="*/ 0 w 48"/>
                <a:gd name="T7" fmla="*/ 0 h 144"/>
                <a:gd name="T8" fmla="*/ 48 w 48"/>
                <a:gd name="T9" fmla="*/ 144 h 1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" h="144">
                  <a:moveTo>
                    <a:pt x="0" y="0"/>
                  </a:moveTo>
                  <a:cubicBezTo>
                    <a:pt x="0" y="44"/>
                    <a:pt x="0" y="88"/>
                    <a:pt x="48" y="144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19" name="Line 54"/>
            <p:cNvSpPr>
              <a:spLocks noChangeShapeType="1"/>
            </p:cNvSpPr>
            <p:nvPr/>
          </p:nvSpPr>
          <p:spPr bwMode="auto">
            <a:xfrm rot="20084398" flipH="1">
              <a:off x="1314" y="2832"/>
              <a:ext cx="48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20" name="Freeform 55"/>
            <p:cNvSpPr>
              <a:spLocks/>
            </p:cNvSpPr>
            <p:nvPr/>
          </p:nvSpPr>
          <p:spPr bwMode="auto">
            <a:xfrm rot="10013832">
              <a:off x="1344" y="2700"/>
              <a:ext cx="48" cy="144"/>
            </a:xfrm>
            <a:custGeom>
              <a:avLst/>
              <a:gdLst>
                <a:gd name="T0" fmla="*/ 0 w 48"/>
                <a:gd name="T1" fmla="*/ 0 h 144"/>
                <a:gd name="T2" fmla="*/ 48 w 48"/>
                <a:gd name="T3" fmla="*/ 144 h 144"/>
                <a:gd name="T4" fmla="*/ 0 60000 65536"/>
                <a:gd name="T5" fmla="*/ 0 60000 65536"/>
                <a:gd name="T6" fmla="*/ 0 w 48"/>
                <a:gd name="T7" fmla="*/ 0 h 144"/>
                <a:gd name="T8" fmla="*/ 48 w 48"/>
                <a:gd name="T9" fmla="*/ 144 h 1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" h="144">
                  <a:moveTo>
                    <a:pt x="0" y="0"/>
                  </a:moveTo>
                  <a:cubicBezTo>
                    <a:pt x="0" y="44"/>
                    <a:pt x="0" y="88"/>
                    <a:pt x="48" y="144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21" name="Line 56"/>
            <p:cNvSpPr>
              <a:spLocks noChangeShapeType="1"/>
            </p:cNvSpPr>
            <p:nvPr/>
          </p:nvSpPr>
          <p:spPr bwMode="auto">
            <a:xfrm rot="10256337" flipH="1">
              <a:off x="1308" y="2700"/>
              <a:ext cx="48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37922" name="Text Box 57"/>
            <p:cNvSpPr txBox="1">
              <a:spLocks noChangeArrowheads="1"/>
            </p:cNvSpPr>
            <p:nvPr/>
          </p:nvSpPr>
          <p:spPr bwMode="auto">
            <a:xfrm>
              <a:off x="1286" y="2832"/>
              <a:ext cx="371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s-AR" sz="1400" b="1" dirty="0">
                  <a:solidFill>
                    <a:srgbClr val="FFFF00"/>
                  </a:solidFill>
                  <a:latin typeface="Verdana" pitchFamily="34" charset="0"/>
                </a:rPr>
                <a:t>AVP</a:t>
              </a:r>
              <a:endParaRPr kumimoji="0" lang="es-ES" sz="1400" b="1" dirty="0">
                <a:solidFill>
                  <a:srgbClr val="FFFF00"/>
                </a:solidFill>
                <a:latin typeface="Verdana" pitchFamily="34" charset="0"/>
              </a:endParaRPr>
            </a:p>
          </p:txBody>
        </p:sp>
        <p:sp>
          <p:nvSpPr>
            <p:cNvPr id="37923" name="Freeform 58"/>
            <p:cNvSpPr>
              <a:spLocks/>
            </p:cNvSpPr>
            <p:nvPr/>
          </p:nvSpPr>
          <p:spPr bwMode="auto">
            <a:xfrm>
              <a:off x="1392" y="2976"/>
              <a:ext cx="104" cy="336"/>
            </a:xfrm>
            <a:custGeom>
              <a:avLst/>
              <a:gdLst>
                <a:gd name="T0" fmla="*/ 48 w 104"/>
                <a:gd name="T1" fmla="*/ 0 h 336"/>
                <a:gd name="T2" fmla="*/ 96 w 104"/>
                <a:gd name="T3" fmla="*/ 144 h 336"/>
                <a:gd name="T4" fmla="*/ 0 w 104"/>
                <a:gd name="T5" fmla="*/ 336 h 336"/>
                <a:gd name="T6" fmla="*/ 0 60000 65536"/>
                <a:gd name="T7" fmla="*/ 0 60000 65536"/>
                <a:gd name="T8" fmla="*/ 0 60000 65536"/>
                <a:gd name="T9" fmla="*/ 0 w 104"/>
                <a:gd name="T10" fmla="*/ 0 h 336"/>
                <a:gd name="T11" fmla="*/ 104 w 104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4" h="336">
                  <a:moveTo>
                    <a:pt x="48" y="0"/>
                  </a:moveTo>
                  <a:cubicBezTo>
                    <a:pt x="76" y="44"/>
                    <a:pt x="104" y="88"/>
                    <a:pt x="96" y="144"/>
                  </a:cubicBezTo>
                  <a:cubicBezTo>
                    <a:pt x="88" y="200"/>
                    <a:pt x="8" y="304"/>
                    <a:pt x="0" y="336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  <p:txBody>
            <a:bodyPr wrap="none"/>
            <a:lstStyle/>
            <a:p>
              <a:endParaRPr lang="es-AR"/>
            </a:p>
          </p:txBody>
        </p:sp>
      </p:grpSp>
      <p:sp>
        <p:nvSpPr>
          <p:cNvPr id="37893" name="Freeform 16"/>
          <p:cNvSpPr>
            <a:spLocks/>
          </p:cNvSpPr>
          <p:nvPr/>
        </p:nvSpPr>
        <p:spPr bwMode="auto">
          <a:xfrm>
            <a:off x="2390775" y="4276725"/>
            <a:ext cx="1628775" cy="590550"/>
          </a:xfrm>
          <a:custGeom>
            <a:avLst/>
            <a:gdLst>
              <a:gd name="T0" fmla="*/ 2147483647 w 1026"/>
              <a:gd name="T1" fmla="*/ 2147483647 h 372"/>
              <a:gd name="T2" fmla="*/ 2147483647 w 1026"/>
              <a:gd name="T3" fmla="*/ 2147483647 h 372"/>
              <a:gd name="T4" fmla="*/ 2147483647 w 1026"/>
              <a:gd name="T5" fmla="*/ 2147483647 h 372"/>
              <a:gd name="T6" fmla="*/ 2147483647 w 1026"/>
              <a:gd name="T7" fmla="*/ 2147483647 h 372"/>
              <a:gd name="T8" fmla="*/ 0 w 1026"/>
              <a:gd name="T9" fmla="*/ 0 h 3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26"/>
              <a:gd name="T16" fmla="*/ 0 h 372"/>
              <a:gd name="T17" fmla="*/ 1026 w 1026"/>
              <a:gd name="T18" fmla="*/ 372 h 3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26" h="372">
                <a:moveTo>
                  <a:pt x="1026" y="372"/>
                </a:moveTo>
                <a:cubicBezTo>
                  <a:pt x="967" y="366"/>
                  <a:pt x="785" y="364"/>
                  <a:pt x="672" y="336"/>
                </a:cubicBezTo>
                <a:cubicBezTo>
                  <a:pt x="559" y="308"/>
                  <a:pt x="445" y="248"/>
                  <a:pt x="348" y="204"/>
                </a:cubicBezTo>
                <a:cubicBezTo>
                  <a:pt x="251" y="160"/>
                  <a:pt x="148" y="106"/>
                  <a:pt x="90" y="72"/>
                </a:cubicBezTo>
                <a:cubicBezTo>
                  <a:pt x="32" y="38"/>
                  <a:pt x="19" y="15"/>
                  <a:pt x="0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ysDot"/>
            <a:miter lim="800000"/>
            <a:headEnd type="none" w="med" len="med"/>
            <a:tailEnd type="none" w="med" len="med"/>
          </a:ln>
        </p:spPr>
        <p:txBody>
          <a:bodyPr wrap="none"/>
          <a:lstStyle/>
          <a:p>
            <a:endParaRPr lang="es-AR"/>
          </a:p>
        </p:txBody>
      </p:sp>
      <p:sp>
        <p:nvSpPr>
          <p:cNvPr id="37894" name="Freeform 5"/>
          <p:cNvSpPr>
            <a:spLocks/>
          </p:cNvSpPr>
          <p:nvPr/>
        </p:nvSpPr>
        <p:spPr bwMode="auto">
          <a:xfrm>
            <a:off x="2654300" y="3295650"/>
            <a:ext cx="622300" cy="450850"/>
          </a:xfrm>
          <a:custGeom>
            <a:avLst/>
            <a:gdLst>
              <a:gd name="T0" fmla="*/ 0 w 392"/>
              <a:gd name="T1" fmla="*/ 2147483647 h 284"/>
              <a:gd name="T2" fmla="*/ 2147483647 w 392"/>
              <a:gd name="T3" fmla="*/ 2147483647 h 284"/>
              <a:gd name="T4" fmla="*/ 2147483647 w 392"/>
              <a:gd name="T5" fmla="*/ 2147483647 h 284"/>
              <a:gd name="T6" fmla="*/ 2147483647 w 392"/>
              <a:gd name="T7" fmla="*/ 2147483647 h 284"/>
              <a:gd name="T8" fmla="*/ 2147483647 w 392"/>
              <a:gd name="T9" fmla="*/ 2147483647 h 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2"/>
              <a:gd name="T16" fmla="*/ 0 h 284"/>
              <a:gd name="T17" fmla="*/ 392 w 392"/>
              <a:gd name="T18" fmla="*/ 284 h 2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2" h="284">
                <a:moveTo>
                  <a:pt x="0" y="61"/>
                </a:moveTo>
                <a:cubicBezTo>
                  <a:pt x="26" y="49"/>
                  <a:pt x="98" y="4"/>
                  <a:pt x="156" y="2"/>
                </a:cubicBezTo>
                <a:cubicBezTo>
                  <a:pt x="214" y="0"/>
                  <a:pt x="316" y="18"/>
                  <a:pt x="348" y="50"/>
                </a:cubicBezTo>
                <a:cubicBezTo>
                  <a:pt x="380" y="82"/>
                  <a:pt x="392" y="155"/>
                  <a:pt x="348" y="194"/>
                </a:cubicBezTo>
                <a:cubicBezTo>
                  <a:pt x="304" y="233"/>
                  <a:pt x="138" y="265"/>
                  <a:pt x="83" y="284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ysDot"/>
            <a:miter lim="800000"/>
            <a:headEnd type="none" w="med" len="med"/>
            <a:tailEnd type="none" w="med" len="med"/>
          </a:ln>
        </p:spPr>
        <p:txBody>
          <a:bodyPr wrap="none"/>
          <a:lstStyle/>
          <a:p>
            <a:endParaRPr lang="es-AR"/>
          </a:p>
        </p:txBody>
      </p:sp>
      <p:sp>
        <p:nvSpPr>
          <p:cNvPr id="37895" name="Freeform 8"/>
          <p:cNvSpPr>
            <a:spLocks/>
          </p:cNvSpPr>
          <p:nvPr/>
        </p:nvSpPr>
        <p:spPr bwMode="auto">
          <a:xfrm>
            <a:off x="2760663" y="3948113"/>
            <a:ext cx="1577975" cy="363537"/>
          </a:xfrm>
          <a:custGeom>
            <a:avLst/>
            <a:gdLst>
              <a:gd name="T0" fmla="*/ 0 w 994"/>
              <a:gd name="T1" fmla="*/ 0 h 229"/>
              <a:gd name="T2" fmla="*/ 2147483647 w 994"/>
              <a:gd name="T3" fmla="*/ 2147483647 h 229"/>
              <a:gd name="T4" fmla="*/ 2147483647 w 994"/>
              <a:gd name="T5" fmla="*/ 2147483647 h 229"/>
              <a:gd name="T6" fmla="*/ 2147483647 w 994"/>
              <a:gd name="T7" fmla="*/ 2147483647 h 229"/>
              <a:gd name="T8" fmla="*/ 2147483647 w 994"/>
              <a:gd name="T9" fmla="*/ 2147483647 h 2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4"/>
              <a:gd name="T16" fmla="*/ 0 h 229"/>
              <a:gd name="T17" fmla="*/ 994 w 994"/>
              <a:gd name="T18" fmla="*/ 229 h 2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4" h="229">
                <a:moveTo>
                  <a:pt x="0" y="0"/>
                </a:moveTo>
                <a:cubicBezTo>
                  <a:pt x="19" y="15"/>
                  <a:pt x="55" y="56"/>
                  <a:pt x="113" y="90"/>
                </a:cubicBezTo>
                <a:cubicBezTo>
                  <a:pt x="171" y="124"/>
                  <a:pt x="250" y="184"/>
                  <a:pt x="350" y="203"/>
                </a:cubicBezTo>
                <a:cubicBezTo>
                  <a:pt x="450" y="222"/>
                  <a:pt x="605" y="229"/>
                  <a:pt x="712" y="203"/>
                </a:cubicBezTo>
                <a:cubicBezTo>
                  <a:pt x="819" y="177"/>
                  <a:pt x="935" y="78"/>
                  <a:pt x="994" y="45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ysDot"/>
            <a:miter lim="800000"/>
            <a:headEnd type="none" w="med" len="med"/>
            <a:tailEnd type="none" w="med" len="med"/>
          </a:ln>
        </p:spPr>
        <p:txBody>
          <a:bodyPr wrap="none"/>
          <a:lstStyle/>
          <a:p>
            <a:endParaRPr lang="es-AR"/>
          </a:p>
        </p:txBody>
      </p:sp>
      <p:sp>
        <p:nvSpPr>
          <p:cNvPr id="37896" name="Freeform 10"/>
          <p:cNvSpPr>
            <a:spLocks/>
          </p:cNvSpPr>
          <p:nvPr/>
        </p:nvSpPr>
        <p:spPr bwMode="auto">
          <a:xfrm>
            <a:off x="4660900" y="3956050"/>
            <a:ext cx="1668463" cy="268288"/>
          </a:xfrm>
          <a:custGeom>
            <a:avLst/>
            <a:gdLst>
              <a:gd name="T0" fmla="*/ 2147483647 w 1051"/>
              <a:gd name="T1" fmla="*/ 0 h 169"/>
              <a:gd name="T2" fmla="*/ 2147483647 w 1051"/>
              <a:gd name="T3" fmla="*/ 2147483647 h 169"/>
              <a:gd name="T4" fmla="*/ 2147483647 w 1051"/>
              <a:gd name="T5" fmla="*/ 2147483647 h 169"/>
              <a:gd name="T6" fmla="*/ 2147483647 w 1051"/>
              <a:gd name="T7" fmla="*/ 2147483647 h 169"/>
              <a:gd name="T8" fmla="*/ 0 w 1051"/>
              <a:gd name="T9" fmla="*/ 2147483647 h 1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1"/>
              <a:gd name="T16" fmla="*/ 0 h 169"/>
              <a:gd name="T17" fmla="*/ 1051 w 1051"/>
              <a:gd name="T18" fmla="*/ 169 h 1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1" h="169">
                <a:moveTo>
                  <a:pt x="1051" y="0"/>
                </a:moveTo>
                <a:cubicBezTo>
                  <a:pt x="1023" y="15"/>
                  <a:pt x="954" y="66"/>
                  <a:pt x="881" y="90"/>
                </a:cubicBezTo>
                <a:cubicBezTo>
                  <a:pt x="808" y="114"/>
                  <a:pt x="702" y="137"/>
                  <a:pt x="610" y="146"/>
                </a:cubicBezTo>
                <a:cubicBezTo>
                  <a:pt x="518" y="155"/>
                  <a:pt x="430" y="169"/>
                  <a:pt x="328" y="147"/>
                </a:cubicBezTo>
                <a:cubicBezTo>
                  <a:pt x="226" y="125"/>
                  <a:pt x="68" y="40"/>
                  <a:pt x="0" y="12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ysDot"/>
            <a:miter lim="800000"/>
            <a:headEnd type="none" w="med" len="med"/>
            <a:tailEnd type="triangle" w="med" len="med"/>
          </a:ln>
        </p:spPr>
        <p:txBody>
          <a:bodyPr wrap="none"/>
          <a:lstStyle/>
          <a:p>
            <a:endParaRPr lang="es-AR" b="1" i="1" dirty="0"/>
          </a:p>
        </p:txBody>
      </p:sp>
      <p:sp>
        <p:nvSpPr>
          <p:cNvPr id="37897" name="Freeform 11"/>
          <p:cNvSpPr>
            <a:spLocks/>
          </p:cNvSpPr>
          <p:nvPr/>
        </p:nvSpPr>
        <p:spPr bwMode="auto">
          <a:xfrm>
            <a:off x="5876925" y="3478213"/>
            <a:ext cx="460375" cy="496887"/>
          </a:xfrm>
          <a:custGeom>
            <a:avLst/>
            <a:gdLst>
              <a:gd name="T0" fmla="*/ 2147483647 w 290"/>
              <a:gd name="T1" fmla="*/ 2147483647 h 313"/>
              <a:gd name="T2" fmla="*/ 2147483647 w 290"/>
              <a:gd name="T3" fmla="*/ 2147483647 h 313"/>
              <a:gd name="T4" fmla="*/ 2147483647 w 290"/>
              <a:gd name="T5" fmla="*/ 2147483647 h 313"/>
              <a:gd name="T6" fmla="*/ 2147483647 w 290"/>
              <a:gd name="T7" fmla="*/ 2147483647 h 313"/>
              <a:gd name="T8" fmla="*/ 2147483647 w 290"/>
              <a:gd name="T9" fmla="*/ 2147483647 h 3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0"/>
              <a:gd name="T16" fmla="*/ 0 h 313"/>
              <a:gd name="T17" fmla="*/ 290 w 290"/>
              <a:gd name="T18" fmla="*/ 313 h 3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0" h="313">
                <a:moveTo>
                  <a:pt x="287" y="313"/>
                </a:moveTo>
                <a:cubicBezTo>
                  <a:pt x="251" y="308"/>
                  <a:pt x="117" y="310"/>
                  <a:pt x="70" y="285"/>
                </a:cubicBezTo>
                <a:cubicBezTo>
                  <a:pt x="23" y="260"/>
                  <a:pt x="0" y="204"/>
                  <a:pt x="2" y="161"/>
                </a:cubicBezTo>
                <a:cubicBezTo>
                  <a:pt x="4" y="118"/>
                  <a:pt x="34" y="50"/>
                  <a:pt x="82" y="25"/>
                </a:cubicBezTo>
                <a:cubicBezTo>
                  <a:pt x="130" y="0"/>
                  <a:pt x="247" y="13"/>
                  <a:pt x="290" y="1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ysDot"/>
            <a:miter lim="800000"/>
            <a:headEnd type="none" w="med" len="med"/>
            <a:tailEnd type="none" w="med" len="med"/>
          </a:ln>
        </p:spPr>
        <p:txBody>
          <a:bodyPr wrap="none"/>
          <a:lstStyle/>
          <a:p>
            <a:endParaRPr lang="es-AR"/>
          </a:p>
        </p:txBody>
      </p:sp>
      <p:sp>
        <p:nvSpPr>
          <p:cNvPr id="37898" name="Line 26"/>
          <p:cNvSpPr>
            <a:spLocks noChangeShapeType="1"/>
          </p:cNvSpPr>
          <p:nvPr/>
        </p:nvSpPr>
        <p:spPr bwMode="auto">
          <a:xfrm>
            <a:off x="2790825" y="3670300"/>
            <a:ext cx="0" cy="152400"/>
          </a:xfrm>
          <a:prstGeom prst="line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AR"/>
          </a:p>
        </p:txBody>
      </p:sp>
      <p:sp>
        <p:nvSpPr>
          <p:cNvPr id="37899" name="Line 27"/>
          <p:cNvSpPr>
            <a:spLocks noChangeShapeType="1"/>
          </p:cNvSpPr>
          <p:nvPr/>
        </p:nvSpPr>
        <p:spPr bwMode="auto">
          <a:xfrm rot="1625733">
            <a:off x="2743200" y="3897313"/>
            <a:ext cx="0" cy="152400"/>
          </a:xfrm>
          <a:prstGeom prst="line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AR"/>
          </a:p>
        </p:txBody>
      </p:sp>
      <p:sp>
        <p:nvSpPr>
          <p:cNvPr id="37900" name="Line 45"/>
          <p:cNvSpPr>
            <a:spLocks noChangeShapeType="1"/>
          </p:cNvSpPr>
          <p:nvPr/>
        </p:nvSpPr>
        <p:spPr bwMode="auto">
          <a:xfrm rot="19535893" flipV="1">
            <a:off x="6286500" y="3448050"/>
            <a:ext cx="76200" cy="76200"/>
          </a:xfrm>
          <a:prstGeom prst="line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AR"/>
          </a:p>
        </p:txBody>
      </p:sp>
      <p:sp>
        <p:nvSpPr>
          <p:cNvPr id="37901" name="Freeform 47"/>
          <p:cNvSpPr>
            <a:spLocks/>
          </p:cNvSpPr>
          <p:nvPr/>
        </p:nvSpPr>
        <p:spPr bwMode="auto">
          <a:xfrm>
            <a:off x="4953000" y="4191000"/>
            <a:ext cx="1581150" cy="714375"/>
          </a:xfrm>
          <a:custGeom>
            <a:avLst/>
            <a:gdLst>
              <a:gd name="T0" fmla="*/ 0 w 1044"/>
              <a:gd name="T1" fmla="*/ 2147483647 h 450"/>
              <a:gd name="T2" fmla="*/ 2147483647 w 1044"/>
              <a:gd name="T3" fmla="*/ 2147483647 h 450"/>
              <a:gd name="T4" fmla="*/ 2147483647 w 1044"/>
              <a:gd name="T5" fmla="*/ 2147483647 h 450"/>
              <a:gd name="T6" fmla="*/ 2147483647 w 1044"/>
              <a:gd name="T7" fmla="*/ 2147483647 h 450"/>
              <a:gd name="T8" fmla="*/ 2147483647 w 1044"/>
              <a:gd name="T9" fmla="*/ 0 h 4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44"/>
              <a:gd name="T16" fmla="*/ 0 h 450"/>
              <a:gd name="T17" fmla="*/ 1044 w 1044"/>
              <a:gd name="T18" fmla="*/ 450 h 4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44" h="450">
                <a:moveTo>
                  <a:pt x="0" y="450"/>
                </a:moveTo>
                <a:cubicBezTo>
                  <a:pt x="43" y="446"/>
                  <a:pt x="146" y="439"/>
                  <a:pt x="258" y="414"/>
                </a:cubicBezTo>
                <a:cubicBezTo>
                  <a:pt x="370" y="389"/>
                  <a:pt x="567" y="341"/>
                  <a:pt x="672" y="300"/>
                </a:cubicBezTo>
                <a:cubicBezTo>
                  <a:pt x="777" y="259"/>
                  <a:pt x="826" y="218"/>
                  <a:pt x="888" y="168"/>
                </a:cubicBezTo>
                <a:cubicBezTo>
                  <a:pt x="950" y="118"/>
                  <a:pt x="1012" y="35"/>
                  <a:pt x="1044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ysDot"/>
            <a:miter lim="800000"/>
            <a:headEnd type="none" w="med" len="med"/>
            <a:tailEnd type="none" w="med" len="med"/>
          </a:ln>
        </p:spPr>
        <p:txBody>
          <a:bodyPr wrap="none"/>
          <a:lstStyle/>
          <a:p>
            <a:endParaRPr lang="es-AR"/>
          </a:p>
        </p:txBody>
      </p:sp>
      <p:sp>
        <p:nvSpPr>
          <p:cNvPr id="37902" name="Freeform 49"/>
          <p:cNvSpPr>
            <a:spLocks/>
          </p:cNvSpPr>
          <p:nvPr/>
        </p:nvSpPr>
        <p:spPr bwMode="auto">
          <a:xfrm>
            <a:off x="2095500" y="4295775"/>
            <a:ext cx="4743450" cy="1704975"/>
          </a:xfrm>
          <a:custGeom>
            <a:avLst/>
            <a:gdLst>
              <a:gd name="T0" fmla="*/ 0 w 2988"/>
              <a:gd name="T1" fmla="*/ 2147483647 h 1074"/>
              <a:gd name="T2" fmla="*/ 2147483647 w 2988"/>
              <a:gd name="T3" fmla="*/ 2147483647 h 1074"/>
              <a:gd name="T4" fmla="*/ 2147483647 w 2988"/>
              <a:gd name="T5" fmla="*/ 2147483647 h 1074"/>
              <a:gd name="T6" fmla="*/ 2147483647 w 2988"/>
              <a:gd name="T7" fmla="*/ 0 h 1074"/>
              <a:gd name="T8" fmla="*/ 0 60000 65536"/>
              <a:gd name="T9" fmla="*/ 0 60000 65536"/>
              <a:gd name="T10" fmla="*/ 0 60000 65536"/>
              <a:gd name="T11" fmla="*/ 0 60000 65536"/>
              <a:gd name="T12" fmla="*/ 0 w 2988"/>
              <a:gd name="T13" fmla="*/ 0 h 1074"/>
              <a:gd name="T14" fmla="*/ 2988 w 2988"/>
              <a:gd name="T15" fmla="*/ 1074 h 107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88" h="1074">
                <a:moveTo>
                  <a:pt x="0" y="1074"/>
                </a:moveTo>
                <a:cubicBezTo>
                  <a:pt x="256" y="1022"/>
                  <a:pt x="1142" y="870"/>
                  <a:pt x="1560" y="750"/>
                </a:cubicBezTo>
                <a:cubicBezTo>
                  <a:pt x="1978" y="630"/>
                  <a:pt x="2270" y="479"/>
                  <a:pt x="2508" y="354"/>
                </a:cubicBezTo>
                <a:cubicBezTo>
                  <a:pt x="2746" y="229"/>
                  <a:pt x="2888" y="74"/>
                  <a:pt x="2988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ysDot"/>
            <a:miter lim="800000"/>
            <a:headEnd type="none" w="med" len="med"/>
            <a:tailEnd type="triangle" w="med" len="med"/>
          </a:ln>
        </p:spPr>
        <p:txBody>
          <a:bodyPr wrap="none"/>
          <a:lstStyle/>
          <a:p>
            <a:endParaRPr lang="es-AR"/>
          </a:p>
        </p:txBody>
      </p:sp>
      <p:sp>
        <p:nvSpPr>
          <p:cNvPr id="37903" name="Freeform 50"/>
          <p:cNvSpPr>
            <a:spLocks/>
          </p:cNvSpPr>
          <p:nvPr/>
        </p:nvSpPr>
        <p:spPr bwMode="auto">
          <a:xfrm>
            <a:off x="1727200" y="5549900"/>
            <a:ext cx="254000" cy="457200"/>
          </a:xfrm>
          <a:custGeom>
            <a:avLst/>
            <a:gdLst>
              <a:gd name="T0" fmla="*/ 2147483647 w 160"/>
              <a:gd name="T1" fmla="*/ 2147483647 h 288"/>
              <a:gd name="T2" fmla="*/ 2147483647 w 160"/>
              <a:gd name="T3" fmla="*/ 2147483647 h 288"/>
              <a:gd name="T4" fmla="*/ 2147483647 w 160"/>
              <a:gd name="T5" fmla="*/ 0 h 288"/>
              <a:gd name="T6" fmla="*/ 0 60000 65536"/>
              <a:gd name="T7" fmla="*/ 0 60000 65536"/>
              <a:gd name="T8" fmla="*/ 0 60000 65536"/>
              <a:gd name="T9" fmla="*/ 0 w 160"/>
              <a:gd name="T10" fmla="*/ 0 h 288"/>
              <a:gd name="T11" fmla="*/ 160 w 160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" h="288">
                <a:moveTo>
                  <a:pt x="160" y="288"/>
                </a:moveTo>
                <a:cubicBezTo>
                  <a:pt x="96" y="240"/>
                  <a:pt x="32" y="192"/>
                  <a:pt x="16" y="144"/>
                </a:cubicBezTo>
                <a:cubicBezTo>
                  <a:pt x="0" y="96"/>
                  <a:pt x="32" y="48"/>
                  <a:pt x="64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ysDot"/>
            <a:miter lim="800000"/>
            <a:headEnd type="none" w="med" len="med"/>
            <a:tailEnd type="triangle" w="med" len="med"/>
          </a:ln>
        </p:spPr>
        <p:txBody>
          <a:bodyPr wrap="none"/>
          <a:lstStyle/>
          <a:p>
            <a:endParaRPr lang="es-AR"/>
          </a:p>
        </p:txBody>
      </p:sp>
      <p:sp>
        <p:nvSpPr>
          <p:cNvPr id="37904" name="Freeform 51"/>
          <p:cNvSpPr>
            <a:spLocks/>
          </p:cNvSpPr>
          <p:nvPr/>
        </p:nvSpPr>
        <p:spPr bwMode="auto">
          <a:xfrm>
            <a:off x="1333500" y="4406900"/>
            <a:ext cx="647700" cy="1600200"/>
          </a:xfrm>
          <a:custGeom>
            <a:avLst/>
            <a:gdLst>
              <a:gd name="T0" fmla="*/ 2147483647 w 408"/>
              <a:gd name="T1" fmla="*/ 2147483647 h 1008"/>
              <a:gd name="T2" fmla="*/ 2147483647 w 408"/>
              <a:gd name="T3" fmla="*/ 2147483647 h 1008"/>
              <a:gd name="T4" fmla="*/ 2147483647 w 408"/>
              <a:gd name="T5" fmla="*/ 2147483647 h 1008"/>
              <a:gd name="T6" fmla="*/ 2147483647 w 408"/>
              <a:gd name="T7" fmla="*/ 2147483647 h 1008"/>
              <a:gd name="T8" fmla="*/ 2147483647 w 408"/>
              <a:gd name="T9" fmla="*/ 0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8"/>
              <a:gd name="T16" fmla="*/ 0 h 1008"/>
              <a:gd name="T17" fmla="*/ 408 w 408"/>
              <a:gd name="T18" fmla="*/ 1008 h 1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8" h="1008">
                <a:moveTo>
                  <a:pt x="408" y="1008"/>
                </a:moveTo>
                <a:cubicBezTo>
                  <a:pt x="320" y="1008"/>
                  <a:pt x="232" y="1008"/>
                  <a:pt x="168" y="960"/>
                </a:cubicBezTo>
                <a:cubicBezTo>
                  <a:pt x="104" y="912"/>
                  <a:pt x="48" y="832"/>
                  <a:pt x="24" y="720"/>
                </a:cubicBezTo>
                <a:cubicBezTo>
                  <a:pt x="0" y="608"/>
                  <a:pt x="0" y="408"/>
                  <a:pt x="24" y="288"/>
                </a:cubicBezTo>
                <a:cubicBezTo>
                  <a:pt x="48" y="168"/>
                  <a:pt x="136" y="56"/>
                  <a:pt x="168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ysDot"/>
            <a:miter lim="800000"/>
            <a:headEnd type="none" w="med" len="med"/>
            <a:tailEnd type="triangle" w="med" len="med"/>
          </a:ln>
        </p:spPr>
        <p:txBody>
          <a:bodyPr wrap="none"/>
          <a:lstStyle/>
          <a:p>
            <a:endParaRPr lang="es-AR"/>
          </a:p>
        </p:txBody>
      </p:sp>
      <p:sp>
        <p:nvSpPr>
          <p:cNvPr id="37905" name="Rectangle 48"/>
          <p:cNvSpPr>
            <a:spLocks noChangeArrowheads="1"/>
          </p:cNvSpPr>
          <p:nvPr/>
        </p:nvSpPr>
        <p:spPr bwMode="auto">
          <a:xfrm>
            <a:off x="5457825" y="4148138"/>
            <a:ext cx="473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s-AR" sz="1400" b="1" dirty="0">
                <a:solidFill>
                  <a:srgbClr val="FFFF00"/>
                </a:solidFill>
                <a:latin typeface="Verdana" pitchFamily="34" charset="0"/>
              </a:rPr>
              <a:t>NA</a:t>
            </a:r>
            <a:endParaRPr kumimoji="0" lang="es-ES" sz="14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37906" name="Rectangle 46"/>
          <p:cNvSpPr>
            <a:spLocks noChangeArrowheads="1"/>
          </p:cNvSpPr>
          <p:nvPr/>
        </p:nvSpPr>
        <p:spPr bwMode="auto">
          <a:xfrm>
            <a:off x="3886200" y="4743450"/>
            <a:ext cx="1068388" cy="284163"/>
          </a:xfrm>
          <a:prstGeom prst="rect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rect">
              <a:fillToRect t="100000" r="100000"/>
            </a:path>
          </a:gra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s-AR" sz="1200" b="0">
                <a:latin typeface="Arial Black" pitchFamily="34" charset="0"/>
              </a:rPr>
              <a:t>GABA/BZD</a:t>
            </a:r>
            <a:endParaRPr kumimoji="0" lang="es-ES" sz="1200" b="0">
              <a:latin typeface="Arial Black" pitchFamily="34" charset="0"/>
            </a:endParaRPr>
          </a:p>
        </p:txBody>
      </p:sp>
      <p:sp>
        <p:nvSpPr>
          <p:cNvPr id="37907" name="Line 60"/>
          <p:cNvSpPr>
            <a:spLocks noChangeShapeType="1"/>
          </p:cNvSpPr>
          <p:nvPr/>
        </p:nvSpPr>
        <p:spPr bwMode="auto">
          <a:xfrm rot="4309562">
            <a:off x="2362994" y="4190207"/>
            <a:ext cx="1587" cy="152400"/>
          </a:xfrm>
          <a:prstGeom prst="line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AR"/>
          </a:p>
        </p:txBody>
      </p:sp>
      <p:sp>
        <p:nvSpPr>
          <p:cNvPr id="37908" name="Line 61"/>
          <p:cNvSpPr>
            <a:spLocks noChangeShapeType="1"/>
          </p:cNvSpPr>
          <p:nvPr/>
        </p:nvSpPr>
        <p:spPr bwMode="auto">
          <a:xfrm rot="-2207913">
            <a:off x="6551613" y="4114800"/>
            <a:ext cx="1587" cy="152400"/>
          </a:xfrm>
          <a:prstGeom prst="line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A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7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Text Box 3"/>
          <p:cNvSpPr txBox="1">
            <a:spLocks noChangeArrowheads="1"/>
          </p:cNvSpPr>
          <p:nvPr/>
        </p:nvSpPr>
        <p:spPr bwMode="auto">
          <a:xfrm>
            <a:off x="363178" y="671513"/>
            <a:ext cx="1354858" cy="52322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88000"/>
                </a:srgbClr>
              </a:gs>
              <a:gs pos="64999">
                <a:srgbClr val="BA0066">
                  <a:alpha val="74001"/>
                </a:srgbClr>
              </a:gs>
              <a:gs pos="89999">
                <a:srgbClr val="FF0000">
                  <a:alpha val="64001"/>
                </a:srgbClr>
              </a:gs>
              <a:gs pos="100000">
                <a:srgbClr val="FF8200">
                  <a:alpha val="60001"/>
                </a:srgbClr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400" b="1" dirty="0" smtClean="0">
                <a:solidFill>
                  <a:srgbClr val="FFCC00"/>
                </a:solidFill>
                <a:latin typeface="Verdana" pitchFamily="34" charset="0"/>
              </a:rPr>
              <a:t>SISTEMAS</a:t>
            </a:r>
          </a:p>
          <a:p>
            <a:pPr algn="ctr">
              <a:defRPr/>
            </a:pPr>
            <a:r>
              <a:rPr lang="es-ES" sz="1400" b="1" dirty="0" smtClean="0">
                <a:solidFill>
                  <a:srgbClr val="FFCC00"/>
                </a:solidFill>
                <a:latin typeface="Verdana" pitchFamily="34" charset="0"/>
              </a:rPr>
              <a:t>AFERENTES</a:t>
            </a:r>
            <a:endParaRPr lang="es-ES" sz="14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61796" name="Text Box 4"/>
          <p:cNvSpPr txBox="1">
            <a:spLocks noChangeArrowheads="1"/>
          </p:cNvSpPr>
          <p:nvPr/>
        </p:nvSpPr>
        <p:spPr bwMode="auto">
          <a:xfrm>
            <a:off x="2136733" y="742950"/>
            <a:ext cx="2930610" cy="52322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88000"/>
                </a:srgbClr>
              </a:gs>
              <a:gs pos="64999">
                <a:srgbClr val="BA0066">
                  <a:alpha val="74001"/>
                </a:srgbClr>
              </a:gs>
              <a:gs pos="89999">
                <a:srgbClr val="FF0000">
                  <a:alpha val="64001"/>
                </a:srgbClr>
              </a:gs>
              <a:gs pos="100000">
                <a:srgbClr val="FF8200">
                  <a:alpha val="60001"/>
                </a:srgbClr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400" b="1" dirty="0" smtClean="0">
                <a:solidFill>
                  <a:srgbClr val="FFCC00"/>
                </a:solidFill>
                <a:latin typeface="Verdana" pitchFamily="34" charset="0"/>
              </a:rPr>
              <a:t>PROCESAMIENTO CENTRAL</a:t>
            </a:r>
          </a:p>
          <a:p>
            <a:pPr algn="ctr">
              <a:defRPr/>
            </a:pPr>
            <a:r>
              <a:rPr lang="es-ES" sz="1400" b="1" dirty="0" smtClean="0">
                <a:solidFill>
                  <a:srgbClr val="FFCC00"/>
                </a:solidFill>
                <a:latin typeface="Verdana" pitchFamily="34" charset="0"/>
              </a:rPr>
              <a:t>DE LOS ESTÍMULOS</a:t>
            </a:r>
            <a:endParaRPr lang="es-ES" sz="14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61797" name="Text Box 5"/>
          <p:cNvSpPr txBox="1">
            <a:spLocks noChangeArrowheads="1"/>
          </p:cNvSpPr>
          <p:nvPr/>
        </p:nvSpPr>
        <p:spPr bwMode="auto">
          <a:xfrm>
            <a:off x="5817557" y="548680"/>
            <a:ext cx="1236236" cy="52322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88000"/>
                </a:srgbClr>
              </a:gs>
              <a:gs pos="64999">
                <a:srgbClr val="BA0066">
                  <a:alpha val="74001"/>
                </a:srgbClr>
              </a:gs>
              <a:gs pos="89999">
                <a:srgbClr val="FF0000">
                  <a:alpha val="64001"/>
                </a:srgbClr>
              </a:gs>
              <a:gs pos="100000">
                <a:srgbClr val="FF8200">
                  <a:alpha val="60001"/>
                </a:srgbClr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400" dirty="0" smtClean="0">
                <a:solidFill>
                  <a:srgbClr val="FFCC00"/>
                </a:solidFill>
                <a:latin typeface="Verdana" pitchFamily="34" charset="0"/>
              </a:rPr>
              <a:t>SISTEMAS</a:t>
            </a:r>
          </a:p>
          <a:p>
            <a:pPr algn="ctr">
              <a:defRPr/>
            </a:pPr>
            <a:r>
              <a:rPr lang="es-ES" sz="1400" dirty="0" smtClean="0">
                <a:solidFill>
                  <a:srgbClr val="FFCC00"/>
                </a:solidFill>
                <a:latin typeface="Verdana" pitchFamily="34" charset="0"/>
              </a:rPr>
              <a:t>EFERENTES</a:t>
            </a:r>
            <a:endParaRPr lang="es-ES" sz="1400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61798" name="Text Box 6"/>
          <p:cNvSpPr txBox="1">
            <a:spLocks noChangeArrowheads="1"/>
          </p:cNvSpPr>
          <p:nvPr/>
        </p:nvSpPr>
        <p:spPr bwMode="auto">
          <a:xfrm>
            <a:off x="7308850" y="260350"/>
            <a:ext cx="1584325" cy="830997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88000"/>
                </a:srgbClr>
              </a:gs>
              <a:gs pos="64999">
                <a:srgbClr val="BA0066">
                  <a:alpha val="74001"/>
                </a:srgbClr>
              </a:gs>
              <a:gs pos="89999">
                <a:srgbClr val="FF0000">
                  <a:alpha val="64001"/>
                </a:srgbClr>
              </a:gs>
              <a:gs pos="100000">
                <a:srgbClr val="FF8200">
                  <a:alpha val="60001"/>
                </a:srgbClr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200" b="1" dirty="0" smtClean="0">
                <a:solidFill>
                  <a:srgbClr val="FFCC00"/>
                </a:solidFill>
                <a:latin typeface="Verdana" pitchFamily="34" charset="0"/>
              </a:rPr>
              <a:t>PATRONES DE RESPUETAS</a:t>
            </a:r>
          </a:p>
          <a:p>
            <a:pPr algn="ctr">
              <a:defRPr/>
            </a:pPr>
            <a:r>
              <a:rPr lang="es-ES" sz="1200" b="1" dirty="0" smtClean="0">
                <a:solidFill>
                  <a:srgbClr val="FFCC00"/>
                </a:solidFill>
                <a:latin typeface="Verdana" pitchFamily="34" charset="0"/>
              </a:rPr>
              <a:t>DE MIEDO Y ANSIEDAD</a:t>
            </a:r>
            <a:endParaRPr lang="es-ES" sz="12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61799" name="Text Box 7"/>
          <p:cNvSpPr txBox="1">
            <a:spLocks noChangeArrowheads="1"/>
          </p:cNvSpPr>
          <p:nvPr/>
        </p:nvSpPr>
        <p:spPr bwMode="auto">
          <a:xfrm rot="-5400000">
            <a:off x="-1228725" y="3125788"/>
            <a:ext cx="2987675" cy="3048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88000"/>
                </a:srgbClr>
              </a:gs>
              <a:gs pos="64999">
                <a:srgbClr val="BA0066">
                  <a:alpha val="74001"/>
                </a:srgbClr>
              </a:gs>
              <a:gs pos="89999">
                <a:srgbClr val="FF0000">
                  <a:alpha val="64001"/>
                </a:srgbClr>
              </a:gs>
              <a:gs pos="100000">
                <a:srgbClr val="FF8200">
                  <a:alpha val="60001"/>
                </a:srgbClr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400">
                <a:solidFill>
                  <a:srgbClr val="FFCC00"/>
                </a:solidFill>
                <a:latin typeface="Verdana" pitchFamily="34" charset="0"/>
              </a:rPr>
              <a:t>Amenazas Externas</a:t>
            </a:r>
          </a:p>
        </p:txBody>
      </p:sp>
      <p:sp>
        <p:nvSpPr>
          <p:cNvPr id="39953" name="Freeform 8"/>
          <p:cNvSpPr>
            <a:spLocks/>
          </p:cNvSpPr>
          <p:nvPr/>
        </p:nvSpPr>
        <p:spPr bwMode="auto">
          <a:xfrm>
            <a:off x="468313" y="2420938"/>
            <a:ext cx="287337" cy="1873250"/>
          </a:xfrm>
          <a:custGeom>
            <a:avLst/>
            <a:gdLst>
              <a:gd name="T0" fmla="*/ 0 w 227"/>
              <a:gd name="T1" fmla="*/ 0 h 772"/>
              <a:gd name="T2" fmla="*/ 2147483647 w 227"/>
              <a:gd name="T3" fmla="*/ 0 h 772"/>
              <a:gd name="T4" fmla="*/ 2147483647 w 227"/>
              <a:gd name="T5" fmla="*/ 2147483647 h 772"/>
              <a:gd name="T6" fmla="*/ 2147483647 w 227"/>
              <a:gd name="T7" fmla="*/ 2147483647 h 772"/>
              <a:gd name="T8" fmla="*/ 2147483647 w 227"/>
              <a:gd name="T9" fmla="*/ 2147483647 h 772"/>
              <a:gd name="T10" fmla="*/ 2147483647 w 227"/>
              <a:gd name="T11" fmla="*/ 2147483647 h 772"/>
              <a:gd name="T12" fmla="*/ 2147483647 w 227"/>
              <a:gd name="T13" fmla="*/ 2147483647 h 772"/>
              <a:gd name="T14" fmla="*/ 2147483647 w 227"/>
              <a:gd name="T15" fmla="*/ 2147483647 h 772"/>
              <a:gd name="T16" fmla="*/ 0 w 227"/>
              <a:gd name="T17" fmla="*/ 2147483647 h 77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27"/>
              <a:gd name="T28" fmla="*/ 0 h 772"/>
              <a:gd name="T29" fmla="*/ 227 w 227"/>
              <a:gd name="T30" fmla="*/ 772 h 77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27" h="772">
                <a:moveTo>
                  <a:pt x="0" y="0"/>
                </a:moveTo>
                <a:lnTo>
                  <a:pt x="91" y="0"/>
                </a:lnTo>
                <a:lnTo>
                  <a:pt x="136" y="46"/>
                </a:lnTo>
                <a:lnTo>
                  <a:pt x="136" y="363"/>
                </a:lnTo>
                <a:lnTo>
                  <a:pt x="227" y="363"/>
                </a:lnTo>
                <a:lnTo>
                  <a:pt x="136" y="409"/>
                </a:lnTo>
                <a:lnTo>
                  <a:pt x="136" y="726"/>
                </a:lnTo>
                <a:lnTo>
                  <a:pt x="91" y="772"/>
                </a:lnTo>
                <a:lnTo>
                  <a:pt x="0" y="772"/>
                </a:lnTo>
              </a:path>
            </a:pathLst>
          </a:custGeom>
          <a:noFill/>
          <a:ln w="57150" cap="sq" cmpd="sng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161801" name="Text Box 9"/>
          <p:cNvSpPr txBox="1">
            <a:spLocks noChangeArrowheads="1"/>
          </p:cNvSpPr>
          <p:nvPr/>
        </p:nvSpPr>
        <p:spPr bwMode="auto">
          <a:xfrm>
            <a:off x="755650" y="2708275"/>
            <a:ext cx="1008063" cy="1368425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88000"/>
                </a:srgbClr>
              </a:gs>
              <a:gs pos="64999">
                <a:srgbClr val="BA0066">
                  <a:alpha val="74001"/>
                </a:srgbClr>
              </a:gs>
              <a:gs pos="89999">
                <a:srgbClr val="FF0000">
                  <a:alpha val="64001"/>
                </a:srgbClr>
              </a:gs>
              <a:gs pos="100000">
                <a:srgbClr val="FF8200">
                  <a:alpha val="60001"/>
                </a:srgbClr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s-ES" sz="1000">
                <a:solidFill>
                  <a:srgbClr val="FFCC00"/>
                </a:solidFill>
                <a:latin typeface="Verdana" pitchFamily="34" charset="0"/>
              </a:rPr>
              <a:t>Activación</a:t>
            </a:r>
          </a:p>
          <a:p>
            <a:pPr algn="ctr">
              <a:defRPr/>
            </a:pPr>
            <a:r>
              <a:rPr lang="es-ES" sz="1000">
                <a:solidFill>
                  <a:srgbClr val="FFCC00"/>
                </a:solidFill>
                <a:latin typeface="Verdana" pitchFamily="34" charset="0"/>
              </a:rPr>
              <a:t>Exterocep-tiva</a:t>
            </a:r>
          </a:p>
          <a:p>
            <a:pPr algn="ctr">
              <a:defRPr/>
            </a:pPr>
            <a:r>
              <a:rPr lang="es-ES" sz="1000">
                <a:solidFill>
                  <a:srgbClr val="FFCC00"/>
                </a:solidFill>
                <a:latin typeface="Verdana" pitchFamily="34" charset="0"/>
              </a:rPr>
              <a:t>(auditivo, visual, somato-estésica)</a:t>
            </a:r>
          </a:p>
        </p:txBody>
      </p:sp>
      <p:sp>
        <p:nvSpPr>
          <p:cNvPr id="39957" name="Text Box 10"/>
          <p:cNvSpPr txBox="1">
            <a:spLocks noChangeArrowheads="1"/>
          </p:cNvSpPr>
          <p:nvPr/>
        </p:nvSpPr>
        <p:spPr bwMode="auto">
          <a:xfrm>
            <a:off x="1628186" y="3179459"/>
            <a:ext cx="849781" cy="269428"/>
          </a:xfrm>
          <a:prstGeom prst="rect">
            <a:avLst/>
          </a:prstGeom>
          <a:solidFill>
            <a:srgbClr val="FFCC66"/>
          </a:solidFill>
          <a:ln w="9525" cap="sq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100" b="1" dirty="0" smtClean="0">
                <a:solidFill>
                  <a:schemeClr val="bg1"/>
                </a:solidFill>
                <a:latin typeface="Verdana" pitchFamily="34" charset="0"/>
              </a:rPr>
              <a:t>TÁLAMO</a:t>
            </a:r>
            <a:endParaRPr lang="es-ES" sz="11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61803" name="Text Box 11"/>
          <p:cNvSpPr txBox="1">
            <a:spLocks noChangeArrowheads="1"/>
          </p:cNvSpPr>
          <p:nvPr/>
        </p:nvSpPr>
        <p:spPr bwMode="auto">
          <a:xfrm>
            <a:off x="2916238" y="3059113"/>
            <a:ext cx="1268412" cy="3048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88000"/>
                </a:srgbClr>
              </a:gs>
              <a:gs pos="64999">
                <a:srgbClr val="BA0066">
                  <a:alpha val="74001"/>
                </a:srgbClr>
              </a:gs>
              <a:gs pos="89999">
                <a:srgbClr val="FF0000">
                  <a:alpha val="64001"/>
                </a:srgbClr>
              </a:gs>
              <a:gs pos="100000">
                <a:srgbClr val="FF8200">
                  <a:alpha val="60001"/>
                </a:srgbClr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400" b="1" dirty="0">
                <a:solidFill>
                  <a:srgbClr val="FFCC00"/>
                </a:solidFill>
                <a:latin typeface="Verdana" pitchFamily="34" charset="0"/>
              </a:rPr>
              <a:t>AMIGDALA</a:t>
            </a:r>
          </a:p>
        </p:txBody>
      </p:sp>
      <p:sp>
        <p:nvSpPr>
          <p:cNvPr id="39961" name="Text Box 12"/>
          <p:cNvSpPr txBox="1">
            <a:spLocks noChangeArrowheads="1"/>
          </p:cNvSpPr>
          <p:nvPr/>
        </p:nvSpPr>
        <p:spPr bwMode="auto">
          <a:xfrm>
            <a:off x="2513296" y="1773238"/>
            <a:ext cx="2042547" cy="461665"/>
          </a:xfrm>
          <a:prstGeom prst="rect">
            <a:avLst/>
          </a:prstGeom>
          <a:solidFill>
            <a:srgbClr val="FFCC66"/>
          </a:solidFill>
          <a:ln w="9525" cap="sq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1"/>
                </a:solidFill>
                <a:latin typeface="Verdana" pitchFamily="34" charset="0"/>
              </a:rPr>
              <a:t>CORTEZA SENSORIAL</a:t>
            </a:r>
          </a:p>
          <a:p>
            <a:pPr algn="ctr"/>
            <a:r>
              <a:rPr lang="es-ES" sz="1200" b="1" dirty="0" smtClean="0">
                <a:solidFill>
                  <a:schemeClr val="bg1"/>
                </a:solidFill>
                <a:latin typeface="Verdana" pitchFamily="34" charset="0"/>
              </a:rPr>
              <a:t>PRIMARIA</a:t>
            </a:r>
            <a:endParaRPr lang="es-ES" sz="1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9962" name="Text Box 13"/>
          <p:cNvSpPr txBox="1">
            <a:spLocks noChangeArrowheads="1"/>
          </p:cNvSpPr>
          <p:nvPr/>
        </p:nvSpPr>
        <p:spPr bwMode="auto">
          <a:xfrm>
            <a:off x="2926654" y="4076700"/>
            <a:ext cx="1260281" cy="276999"/>
          </a:xfrm>
          <a:prstGeom prst="rect">
            <a:avLst/>
          </a:prstGeom>
          <a:solidFill>
            <a:srgbClr val="FFCC66"/>
          </a:solidFill>
          <a:ln w="9525" cap="sq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1"/>
                </a:solidFill>
                <a:latin typeface="Verdana" pitchFamily="34" charset="0"/>
              </a:rPr>
              <a:t>HIPOCAMPO</a:t>
            </a:r>
            <a:endParaRPr lang="es-ES" sz="1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9963" name="Text Box 14"/>
          <p:cNvSpPr txBox="1">
            <a:spLocks noChangeArrowheads="1"/>
          </p:cNvSpPr>
          <p:nvPr/>
        </p:nvSpPr>
        <p:spPr bwMode="auto">
          <a:xfrm>
            <a:off x="4572000" y="2997200"/>
            <a:ext cx="1128835" cy="430887"/>
          </a:xfrm>
          <a:prstGeom prst="rect">
            <a:avLst/>
          </a:prstGeom>
          <a:solidFill>
            <a:srgbClr val="FFCC66"/>
          </a:solidFill>
          <a:ln w="9525" cap="sq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  <a:latin typeface="Verdana" pitchFamily="34" charset="0"/>
              </a:rPr>
              <a:t>LOCUS</a:t>
            </a:r>
          </a:p>
          <a:p>
            <a:r>
              <a:rPr lang="es-ES" sz="1100" b="1" dirty="0" smtClean="0">
                <a:solidFill>
                  <a:schemeClr val="bg1"/>
                </a:solidFill>
                <a:latin typeface="Verdana" pitchFamily="34" charset="0"/>
              </a:rPr>
              <a:t>COERULEUS</a:t>
            </a:r>
            <a:endParaRPr lang="es-ES" sz="11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9964" name="Text Box 15"/>
          <p:cNvSpPr txBox="1">
            <a:spLocks noChangeArrowheads="1"/>
          </p:cNvSpPr>
          <p:nvPr/>
        </p:nvSpPr>
        <p:spPr bwMode="auto">
          <a:xfrm>
            <a:off x="3923928" y="4581128"/>
            <a:ext cx="1943844" cy="415498"/>
          </a:xfrm>
          <a:prstGeom prst="rect">
            <a:avLst/>
          </a:prstGeom>
          <a:solidFill>
            <a:srgbClr val="FFCC66"/>
          </a:solidFill>
          <a:ln w="9525" cap="sq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  <a:latin typeface="Verdana" pitchFamily="34" charset="0"/>
              </a:rPr>
              <a:t>NÚCLEO</a:t>
            </a:r>
            <a:endParaRPr lang="es-ES" sz="1000" b="1" dirty="0" smtClean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es-ES" sz="1000" b="1" dirty="0" smtClean="0">
                <a:solidFill>
                  <a:schemeClr val="bg1"/>
                </a:solidFill>
                <a:latin typeface="Verdana" pitchFamily="34" charset="0"/>
              </a:rPr>
              <a:t>PARAGIGANTOCELULAR</a:t>
            </a:r>
            <a:endParaRPr lang="es-ES" sz="1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9965" name="Text Box 16"/>
          <p:cNvSpPr txBox="1">
            <a:spLocks noChangeArrowheads="1"/>
          </p:cNvSpPr>
          <p:nvPr/>
        </p:nvSpPr>
        <p:spPr bwMode="auto">
          <a:xfrm>
            <a:off x="1547813" y="4448175"/>
            <a:ext cx="1175322" cy="600164"/>
          </a:xfrm>
          <a:prstGeom prst="rect">
            <a:avLst/>
          </a:prstGeom>
          <a:solidFill>
            <a:srgbClr val="FFCC66"/>
          </a:solidFill>
          <a:ln w="9525" cap="sq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100" b="1" dirty="0" smtClean="0">
                <a:solidFill>
                  <a:schemeClr val="bg1"/>
                </a:solidFill>
                <a:latin typeface="Verdana" pitchFamily="34" charset="0"/>
              </a:rPr>
              <a:t>VÍAS</a:t>
            </a:r>
          </a:p>
          <a:p>
            <a:r>
              <a:rPr lang="es-ES" sz="1100" b="1" dirty="0" smtClean="0">
                <a:solidFill>
                  <a:schemeClr val="bg1"/>
                </a:solidFill>
                <a:latin typeface="Verdana" pitchFamily="34" charset="0"/>
              </a:rPr>
              <a:t>VISCERALES</a:t>
            </a:r>
          </a:p>
          <a:p>
            <a:r>
              <a:rPr lang="es-ES" sz="1100" b="1" dirty="0" smtClean="0">
                <a:solidFill>
                  <a:schemeClr val="bg1"/>
                </a:solidFill>
                <a:latin typeface="Verdana" pitchFamily="34" charset="0"/>
              </a:rPr>
              <a:t>AFERENTES</a:t>
            </a:r>
            <a:endParaRPr lang="es-ES" sz="11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9966" name="Line 17"/>
          <p:cNvSpPr>
            <a:spLocks noChangeShapeType="1"/>
          </p:cNvSpPr>
          <p:nvPr/>
        </p:nvSpPr>
        <p:spPr bwMode="auto">
          <a:xfrm flipV="1">
            <a:off x="2267744" y="3573463"/>
            <a:ext cx="648494" cy="647625"/>
          </a:xfrm>
          <a:prstGeom prst="line">
            <a:avLst/>
          </a:prstGeom>
          <a:noFill/>
          <a:ln w="57150" cap="sq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s-AR"/>
          </a:p>
        </p:txBody>
      </p:sp>
      <p:sp>
        <p:nvSpPr>
          <p:cNvPr id="39967" name="Line 18"/>
          <p:cNvSpPr>
            <a:spLocks noChangeShapeType="1"/>
          </p:cNvSpPr>
          <p:nvPr/>
        </p:nvSpPr>
        <p:spPr bwMode="auto">
          <a:xfrm flipV="1">
            <a:off x="3851275" y="1412875"/>
            <a:ext cx="1873250" cy="1511300"/>
          </a:xfrm>
          <a:prstGeom prst="line">
            <a:avLst/>
          </a:prstGeom>
          <a:noFill/>
          <a:ln w="57150" cap="sq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39968" name="Line 19"/>
          <p:cNvSpPr>
            <a:spLocks noChangeShapeType="1"/>
          </p:cNvSpPr>
          <p:nvPr/>
        </p:nvSpPr>
        <p:spPr bwMode="auto">
          <a:xfrm flipV="1">
            <a:off x="3492500" y="3500438"/>
            <a:ext cx="0" cy="503237"/>
          </a:xfrm>
          <a:prstGeom prst="line">
            <a:avLst/>
          </a:prstGeom>
          <a:noFill/>
          <a:ln w="38100" cap="sq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39969" name="Line 20"/>
          <p:cNvSpPr>
            <a:spLocks noChangeShapeType="1"/>
          </p:cNvSpPr>
          <p:nvPr/>
        </p:nvSpPr>
        <p:spPr bwMode="auto">
          <a:xfrm>
            <a:off x="3708400" y="3500438"/>
            <a:ext cx="0" cy="503237"/>
          </a:xfrm>
          <a:prstGeom prst="line">
            <a:avLst/>
          </a:prstGeom>
          <a:noFill/>
          <a:ln w="38100">
            <a:solidFill>
              <a:schemeClr val="tx2"/>
            </a:solidFill>
            <a:prstDash val="sysDot"/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39970" name="Line 21"/>
          <p:cNvSpPr>
            <a:spLocks noChangeShapeType="1"/>
          </p:cNvSpPr>
          <p:nvPr/>
        </p:nvSpPr>
        <p:spPr bwMode="auto">
          <a:xfrm flipV="1">
            <a:off x="3419475" y="2420938"/>
            <a:ext cx="0" cy="50323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39971" name="Line 22"/>
          <p:cNvSpPr>
            <a:spLocks noChangeShapeType="1"/>
          </p:cNvSpPr>
          <p:nvPr/>
        </p:nvSpPr>
        <p:spPr bwMode="auto">
          <a:xfrm>
            <a:off x="3635375" y="2420938"/>
            <a:ext cx="0" cy="50323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39972" name="Line 25"/>
          <p:cNvSpPr>
            <a:spLocks noChangeShapeType="1"/>
          </p:cNvSpPr>
          <p:nvPr/>
        </p:nvSpPr>
        <p:spPr bwMode="auto">
          <a:xfrm rot="5400000" flipV="1">
            <a:off x="2699544" y="2997994"/>
            <a:ext cx="0" cy="28733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39973" name="Line 26"/>
          <p:cNvSpPr>
            <a:spLocks noChangeShapeType="1"/>
          </p:cNvSpPr>
          <p:nvPr/>
        </p:nvSpPr>
        <p:spPr bwMode="auto">
          <a:xfrm rot="5400000">
            <a:off x="2699544" y="3142456"/>
            <a:ext cx="0" cy="28733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39974" name="Line 27"/>
          <p:cNvSpPr>
            <a:spLocks noChangeShapeType="1"/>
          </p:cNvSpPr>
          <p:nvPr/>
        </p:nvSpPr>
        <p:spPr bwMode="auto">
          <a:xfrm>
            <a:off x="2915817" y="4869160"/>
            <a:ext cx="1080120" cy="0"/>
          </a:xfrm>
          <a:prstGeom prst="line">
            <a:avLst/>
          </a:prstGeom>
          <a:noFill/>
          <a:ln w="57150" cap="sq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s-AR"/>
          </a:p>
        </p:txBody>
      </p:sp>
      <p:sp>
        <p:nvSpPr>
          <p:cNvPr id="39975" name="Line 28"/>
          <p:cNvSpPr>
            <a:spLocks noChangeShapeType="1"/>
          </p:cNvSpPr>
          <p:nvPr/>
        </p:nvSpPr>
        <p:spPr bwMode="auto">
          <a:xfrm flipV="1">
            <a:off x="5004048" y="3645024"/>
            <a:ext cx="0" cy="935037"/>
          </a:xfrm>
          <a:prstGeom prst="line">
            <a:avLst/>
          </a:prstGeom>
          <a:noFill/>
          <a:ln w="57150" cap="sq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39976" name="Text Box 29"/>
          <p:cNvSpPr txBox="1">
            <a:spLocks noChangeArrowheads="1"/>
          </p:cNvSpPr>
          <p:nvPr/>
        </p:nvSpPr>
        <p:spPr bwMode="auto">
          <a:xfrm>
            <a:off x="6021388" y="1341438"/>
            <a:ext cx="814387" cy="25400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 b="1">
                <a:solidFill>
                  <a:srgbClr val="FFCC66"/>
                </a:solidFill>
                <a:latin typeface="Verdana" pitchFamily="34" charset="0"/>
              </a:rPr>
              <a:t>Striatum</a:t>
            </a:r>
          </a:p>
        </p:txBody>
      </p:sp>
      <p:sp>
        <p:nvSpPr>
          <p:cNvPr id="39977" name="Text Box 30"/>
          <p:cNvSpPr txBox="1">
            <a:spLocks noChangeArrowheads="1"/>
          </p:cNvSpPr>
          <p:nvPr/>
        </p:nvSpPr>
        <p:spPr bwMode="auto">
          <a:xfrm>
            <a:off x="6021388" y="1916113"/>
            <a:ext cx="1014412" cy="55880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Núcleos del</a:t>
            </a:r>
          </a:p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trigémino</a:t>
            </a:r>
          </a:p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y el facial</a:t>
            </a:r>
          </a:p>
        </p:txBody>
      </p:sp>
      <p:sp>
        <p:nvSpPr>
          <p:cNvPr id="39978" name="Text Box 31"/>
          <p:cNvSpPr txBox="1">
            <a:spLocks noChangeArrowheads="1"/>
          </p:cNvSpPr>
          <p:nvPr/>
        </p:nvSpPr>
        <p:spPr bwMode="auto">
          <a:xfrm>
            <a:off x="6021388" y="2781300"/>
            <a:ext cx="1190625" cy="40640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Núcleos del</a:t>
            </a:r>
          </a:p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parabranquial</a:t>
            </a:r>
          </a:p>
        </p:txBody>
      </p:sp>
      <p:sp>
        <p:nvSpPr>
          <p:cNvPr id="39979" name="Text Box 32"/>
          <p:cNvSpPr txBox="1">
            <a:spLocks noChangeArrowheads="1"/>
          </p:cNvSpPr>
          <p:nvPr/>
        </p:nvSpPr>
        <p:spPr bwMode="auto">
          <a:xfrm>
            <a:off x="6021388" y="3600450"/>
            <a:ext cx="1295400" cy="40640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Núcleos motor</a:t>
            </a:r>
          </a:p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Dorsal del vago</a:t>
            </a:r>
          </a:p>
        </p:txBody>
      </p:sp>
      <p:sp>
        <p:nvSpPr>
          <p:cNvPr id="39980" name="Text Box 33"/>
          <p:cNvSpPr txBox="1">
            <a:spLocks noChangeArrowheads="1"/>
          </p:cNvSpPr>
          <p:nvPr/>
        </p:nvSpPr>
        <p:spPr bwMode="auto">
          <a:xfrm>
            <a:off x="6021388" y="4678363"/>
            <a:ext cx="1268412" cy="40640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Núcleos lateral</a:t>
            </a:r>
          </a:p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Del hipotálamo</a:t>
            </a:r>
          </a:p>
        </p:txBody>
      </p:sp>
      <p:sp>
        <p:nvSpPr>
          <p:cNvPr id="39981" name="Text Box 34"/>
          <p:cNvSpPr txBox="1">
            <a:spLocks noChangeArrowheads="1"/>
          </p:cNvSpPr>
          <p:nvPr/>
        </p:nvSpPr>
        <p:spPr bwMode="auto">
          <a:xfrm>
            <a:off x="6011863" y="5734050"/>
            <a:ext cx="1290637" cy="55880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Núcleos</a:t>
            </a:r>
          </a:p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paraventricular</a:t>
            </a:r>
          </a:p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Del hipotálamo</a:t>
            </a:r>
          </a:p>
        </p:txBody>
      </p:sp>
      <p:sp>
        <p:nvSpPr>
          <p:cNvPr id="39982" name="Text Box 35"/>
          <p:cNvSpPr txBox="1">
            <a:spLocks noChangeArrowheads="1"/>
          </p:cNvSpPr>
          <p:nvPr/>
        </p:nvSpPr>
        <p:spPr bwMode="auto">
          <a:xfrm>
            <a:off x="7303432" y="1340768"/>
            <a:ext cx="1840568" cy="40011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 b="1" dirty="0" smtClean="0">
                <a:solidFill>
                  <a:srgbClr val="FFCC66"/>
                </a:solidFill>
                <a:latin typeface="Verdana" pitchFamily="34" charset="0"/>
              </a:rPr>
              <a:t>CRISIS PEROXÍSTICAS</a:t>
            </a:r>
          </a:p>
          <a:p>
            <a:r>
              <a:rPr lang="es-ES" sz="1000" dirty="0" smtClean="0">
                <a:solidFill>
                  <a:srgbClr val="FFCC66"/>
                </a:solidFill>
                <a:latin typeface="Verdana" pitchFamily="34" charset="0"/>
              </a:rPr>
              <a:t>de </a:t>
            </a:r>
            <a:r>
              <a:rPr lang="es-ES" sz="1000" dirty="0">
                <a:solidFill>
                  <a:srgbClr val="FFCC66"/>
                </a:solidFill>
                <a:latin typeface="Verdana" pitchFamily="34" charset="0"/>
              </a:rPr>
              <a:t>ansiedad</a:t>
            </a:r>
          </a:p>
        </p:txBody>
      </p:sp>
      <p:sp>
        <p:nvSpPr>
          <p:cNvPr id="39983" name="Text Box 36"/>
          <p:cNvSpPr txBox="1">
            <a:spLocks noChangeArrowheads="1"/>
          </p:cNvSpPr>
          <p:nvPr/>
        </p:nvSpPr>
        <p:spPr bwMode="auto">
          <a:xfrm>
            <a:off x="7451725" y="1989138"/>
            <a:ext cx="1323975" cy="40640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Expresión facial</a:t>
            </a:r>
          </a:p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del miedo</a:t>
            </a:r>
          </a:p>
        </p:txBody>
      </p:sp>
      <p:sp>
        <p:nvSpPr>
          <p:cNvPr id="39984" name="Text Box 37"/>
          <p:cNvSpPr txBox="1">
            <a:spLocks noChangeArrowheads="1"/>
          </p:cNvSpPr>
          <p:nvPr/>
        </p:nvSpPr>
        <p:spPr bwMode="auto">
          <a:xfrm>
            <a:off x="7451725" y="2852738"/>
            <a:ext cx="1358900" cy="25400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Hiperventilación</a:t>
            </a:r>
          </a:p>
        </p:txBody>
      </p:sp>
      <p:sp>
        <p:nvSpPr>
          <p:cNvPr id="39985" name="Text Box 38"/>
          <p:cNvSpPr txBox="1">
            <a:spLocks noChangeArrowheads="1"/>
          </p:cNvSpPr>
          <p:nvPr/>
        </p:nvSpPr>
        <p:spPr bwMode="auto">
          <a:xfrm>
            <a:off x="7451725" y="3382963"/>
            <a:ext cx="1549400" cy="40640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Filtración Urinaria</a:t>
            </a:r>
          </a:p>
          <a:p>
            <a:pPr>
              <a:buFontTx/>
              <a:buChar char="•"/>
            </a:pPr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Defecación</a:t>
            </a:r>
          </a:p>
        </p:txBody>
      </p:sp>
      <p:sp>
        <p:nvSpPr>
          <p:cNvPr id="39986" name="Text Box 39"/>
          <p:cNvSpPr txBox="1">
            <a:spLocks noChangeArrowheads="1"/>
          </p:cNvSpPr>
          <p:nvPr/>
        </p:nvSpPr>
        <p:spPr bwMode="auto">
          <a:xfrm>
            <a:off x="7451725" y="3860800"/>
            <a:ext cx="1008063" cy="25400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Bradicardia</a:t>
            </a:r>
          </a:p>
        </p:txBody>
      </p:sp>
      <p:sp>
        <p:nvSpPr>
          <p:cNvPr id="39987" name="Text Box 40"/>
          <p:cNvSpPr txBox="1">
            <a:spLocks noChangeArrowheads="1"/>
          </p:cNvSpPr>
          <p:nvPr/>
        </p:nvSpPr>
        <p:spPr bwMode="auto">
          <a:xfrm>
            <a:off x="7451725" y="4365625"/>
            <a:ext cx="1025525" cy="25400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Taquicardia</a:t>
            </a:r>
          </a:p>
        </p:txBody>
      </p:sp>
      <p:sp>
        <p:nvSpPr>
          <p:cNvPr id="39988" name="Text Box 41"/>
          <p:cNvSpPr txBox="1">
            <a:spLocks noChangeArrowheads="1"/>
          </p:cNvSpPr>
          <p:nvPr/>
        </p:nvSpPr>
        <p:spPr bwMode="auto">
          <a:xfrm>
            <a:off x="7451725" y="4687888"/>
            <a:ext cx="449263" cy="25400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TA</a:t>
            </a:r>
          </a:p>
        </p:txBody>
      </p:sp>
      <p:sp>
        <p:nvSpPr>
          <p:cNvPr id="39989" name="Text Box 42"/>
          <p:cNvSpPr txBox="1">
            <a:spLocks noChangeArrowheads="1"/>
          </p:cNvSpPr>
          <p:nvPr/>
        </p:nvSpPr>
        <p:spPr bwMode="auto">
          <a:xfrm>
            <a:off x="7451725" y="5013325"/>
            <a:ext cx="1146175" cy="40640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Pieloerección</a:t>
            </a:r>
          </a:p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Midriasis</a:t>
            </a:r>
          </a:p>
        </p:txBody>
      </p:sp>
      <p:sp>
        <p:nvSpPr>
          <p:cNvPr id="39990" name="Text Box 43"/>
          <p:cNvSpPr txBox="1">
            <a:spLocks noChangeArrowheads="1"/>
          </p:cNvSpPr>
          <p:nvPr/>
        </p:nvSpPr>
        <p:spPr bwMode="auto">
          <a:xfrm>
            <a:off x="7451725" y="5734050"/>
            <a:ext cx="1008063" cy="558800"/>
          </a:xfrm>
          <a:prstGeom prst="rect">
            <a:avLst/>
          </a:prstGeom>
          <a:noFill/>
          <a:ln w="9525" cap="sq" algn="ctr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Respuesta</a:t>
            </a:r>
          </a:p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hormonal</a:t>
            </a:r>
          </a:p>
          <a:p>
            <a:r>
              <a:rPr lang="es-ES" sz="1000">
                <a:solidFill>
                  <a:srgbClr val="FFCC66"/>
                </a:solidFill>
                <a:latin typeface="Verdana" pitchFamily="34" charset="0"/>
              </a:rPr>
              <a:t>al estrés</a:t>
            </a:r>
          </a:p>
        </p:txBody>
      </p:sp>
      <p:sp>
        <p:nvSpPr>
          <p:cNvPr id="39992" name="Line 45"/>
          <p:cNvSpPr>
            <a:spLocks noChangeShapeType="1"/>
          </p:cNvSpPr>
          <p:nvPr/>
        </p:nvSpPr>
        <p:spPr bwMode="auto">
          <a:xfrm rot="5400000" flipV="1">
            <a:off x="4355307" y="2997994"/>
            <a:ext cx="0" cy="28733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39993" name="Line 46"/>
          <p:cNvSpPr>
            <a:spLocks noChangeShapeType="1"/>
          </p:cNvSpPr>
          <p:nvPr/>
        </p:nvSpPr>
        <p:spPr bwMode="auto">
          <a:xfrm rot="5400000">
            <a:off x="4355307" y="3142456"/>
            <a:ext cx="0" cy="28733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39994" name="Rectangle 48"/>
          <p:cNvSpPr>
            <a:spLocks noChangeArrowheads="1"/>
          </p:cNvSpPr>
          <p:nvPr/>
        </p:nvSpPr>
        <p:spPr bwMode="auto">
          <a:xfrm>
            <a:off x="5867400" y="1196975"/>
            <a:ext cx="3276600" cy="5400675"/>
          </a:xfrm>
          <a:prstGeom prst="rect">
            <a:avLst/>
          </a:prstGeom>
          <a:noFill/>
          <a:ln w="19050" cap="sq" algn="ctr">
            <a:solidFill>
              <a:srgbClr val="FF9933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39991" name="Line 44"/>
          <p:cNvSpPr>
            <a:spLocks noChangeShapeType="1"/>
          </p:cNvSpPr>
          <p:nvPr/>
        </p:nvSpPr>
        <p:spPr bwMode="auto">
          <a:xfrm rot="5400000" flipV="1">
            <a:off x="5904150" y="2960948"/>
            <a:ext cx="2" cy="50405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s-A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4"/>
          <p:cNvSpPr txBox="1">
            <a:spLocks noChangeArrowheads="1"/>
          </p:cNvSpPr>
          <p:nvPr/>
        </p:nvSpPr>
        <p:spPr bwMode="auto">
          <a:xfrm>
            <a:off x="395288" y="1700213"/>
            <a:ext cx="874871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kumimoji="0" lang="es-ES" sz="2000" b="1" dirty="0">
                <a:solidFill>
                  <a:srgbClr val="FF9933"/>
                </a:solidFill>
                <a:latin typeface="Verdana" pitchFamily="34" charset="0"/>
              </a:rPr>
              <a:t>TEMPERATURA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kumimoji="0" lang="es-ES" sz="2000" b="1" dirty="0">
                <a:solidFill>
                  <a:srgbClr val="FF9933"/>
                </a:solidFill>
                <a:latin typeface="Verdana" pitchFamily="34" charset="0"/>
              </a:rPr>
              <a:t>EQUILIBRIO HIDRICO Y SALINO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kumimoji="0" lang="es-ES" sz="2000" b="1" dirty="0">
                <a:solidFill>
                  <a:srgbClr val="FF9933"/>
                </a:solidFill>
                <a:latin typeface="Verdana" pitchFamily="34" charset="0"/>
              </a:rPr>
              <a:t>RITMOS. SUEÑO/VIGILIA CICLO MENSTRUAL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kumimoji="0" lang="es-ES" sz="2000" b="1" dirty="0">
                <a:solidFill>
                  <a:srgbClr val="FF9933"/>
                </a:solidFill>
                <a:latin typeface="Verdana" pitchFamily="34" charset="0"/>
              </a:rPr>
              <a:t>ESTRÉS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kumimoji="0" lang="es-ES" sz="2000" b="1" dirty="0">
                <a:solidFill>
                  <a:srgbClr val="FF9933"/>
                </a:solidFill>
                <a:latin typeface="Verdana" pitchFamily="34" charset="0"/>
              </a:rPr>
              <a:t>SEXUALIDAD</a:t>
            </a:r>
          </a:p>
          <a:p>
            <a:pPr marL="342900" indent="-342900">
              <a:spcBef>
                <a:spcPct val="50000"/>
              </a:spcBef>
            </a:pPr>
            <a:r>
              <a:rPr kumimoji="0" lang="es-ES" sz="2000" b="1" dirty="0">
                <a:solidFill>
                  <a:srgbClr val="FF9933"/>
                </a:solidFill>
                <a:latin typeface="Verdana" pitchFamily="34" charset="0"/>
              </a:rPr>
              <a:t>6.INGESTA </a:t>
            </a:r>
            <a:r>
              <a:rPr kumimoji="0" lang="es-ES" sz="1400" b="1" dirty="0">
                <a:solidFill>
                  <a:srgbClr val="FF9933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kumimoji="0" lang="es-ES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ENCENDIDO</a:t>
            </a:r>
            <a:r>
              <a:rPr kumimoji="0" lang="es-ES" sz="1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kumimoji="0" lang="es-ES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LATERAL   DESACTIVADO</a:t>
            </a:r>
            <a:r>
              <a:rPr kumimoji="0" lang="es-ES" sz="1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kumimoji="0" lang="es-ES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MEDIAL   VOLUMEN</a:t>
            </a:r>
            <a:r>
              <a:rPr kumimoji="0" lang="es-ES" sz="1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 NPV</a:t>
            </a:r>
            <a:endParaRPr kumimoji="0" lang="es-ES" sz="11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kumimoji="0" lang="es-ES" sz="2000" b="1" dirty="0">
                <a:solidFill>
                  <a:srgbClr val="FF9933"/>
                </a:solidFill>
                <a:latin typeface="Verdana" pitchFamily="34" charset="0"/>
              </a:rPr>
              <a:t>HOMEOSTASIS =INTERNO ( FEEDBACK DEL RESTO DEL ORGANISMO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kumimoji="0" lang="es-ES" sz="2000" b="1" dirty="0">
                <a:solidFill>
                  <a:srgbClr val="FF9933"/>
                </a:solidFill>
                <a:latin typeface="Verdana" pitchFamily="34" charset="0"/>
              </a:rPr>
              <a:t>ADAPTACIÓN= </a:t>
            </a:r>
            <a:r>
              <a:rPr kumimoji="0" lang="es-ES" sz="2000" b="1" dirty="0" smtClean="0">
                <a:solidFill>
                  <a:srgbClr val="FF9933"/>
                </a:solidFill>
                <a:latin typeface="Verdana" pitchFamily="34" charset="0"/>
              </a:rPr>
              <a:t>EXTERNO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kumimoji="0" lang="es-ES" sz="2000" b="1" dirty="0" smtClean="0">
                <a:solidFill>
                  <a:srgbClr val="FF9933"/>
                </a:solidFill>
                <a:latin typeface="Verdana" pitchFamily="34" charset="0"/>
              </a:rPr>
              <a:t>( </a:t>
            </a:r>
            <a:r>
              <a:rPr kumimoji="0" lang="es-ES" sz="2000" b="1" dirty="0">
                <a:solidFill>
                  <a:srgbClr val="FF9933"/>
                </a:solidFill>
                <a:latin typeface="Verdana" pitchFamily="34" charset="0"/>
              </a:rPr>
              <a:t>FEEDBACK DEL CEREBRO, INTERPRETACIÓN  DEL MUNDO EXTERIOR)</a:t>
            </a:r>
          </a:p>
        </p:txBody>
      </p:sp>
      <p:sp>
        <p:nvSpPr>
          <p:cNvPr id="40963" name="AutoShape 5"/>
          <p:cNvSpPr>
            <a:spLocks noChangeArrowheads="1"/>
          </p:cNvSpPr>
          <p:nvPr/>
        </p:nvSpPr>
        <p:spPr bwMode="auto">
          <a:xfrm>
            <a:off x="2699792" y="332656"/>
            <a:ext cx="4248472" cy="715089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9900"/>
              </a:gs>
              <a:gs pos="100000">
                <a:srgbClr val="FFFF66"/>
              </a:gs>
            </a:gsLst>
            <a:path path="rect">
              <a:fillToRect r="100000" b="100000"/>
            </a:path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</a:sp3d>
        </p:spPr>
        <p:txBody>
          <a:bodyPr wrap="square">
            <a:spAutoFit/>
            <a:flatTx/>
          </a:bodyPr>
          <a:lstStyle/>
          <a:p>
            <a:pPr algn="ctr"/>
            <a:r>
              <a:rPr lang="es-AR" sz="3600" b="1" dirty="0">
                <a:solidFill>
                  <a:schemeClr val="bg1"/>
                </a:solidFill>
                <a:latin typeface="Verdana" pitchFamily="34" charset="0"/>
              </a:rPr>
              <a:t>HIPOTALAMO</a:t>
            </a:r>
            <a:endParaRPr lang="es-ES" sz="36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0964" name="Rectangle 7"/>
          <p:cNvSpPr>
            <a:spLocks noChangeArrowheads="1"/>
          </p:cNvSpPr>
          <p:nvPr/>
        </p:nvSpPr>
        <p:spPr bwMode="auto">
          <a:xfrm>
            <a:off x="1331640" y="1196975"/>
            <a:ext cx="6408712" cy="523220"/>
          </a:xfrm>
          <a:prstGeom prst="rect">
            <a:avLst/>
          </a:prstGeom>
          <a:noFill/>
          <a:ln w="9525" cap="sq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AR" sz="2800" b="1" dirty="0">
                <a:solidFill>
                  <a:srgbClr val="FFCC66"/>
                </a:solidFill>
                <a:latin typeface="Verdana" pitchFamily="34" charset="0"/>
              </a:rPr>
              <a:t>FUNCIONES</a:t>
            </a:r>
            <a:endParaRPr lang="es-ES" sz="2800" b="1" dirty="0">
              <a:solidFill>
                <a:srgbClr val="FFCC66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>
            <a:normAutofit/>
          </a:bodyPr>
          <a:lstStyle/>
          <a:p>
            <a:pPr eaLnBrk="1" hangingPunct="1"/>
            <a:r>
              <a:rPr lang="es-ES" sz="3200" dirty="0" smtClean="0">
                <a:latin typeface="Arial Black" pitchFamily="34" charset="0"/>
              </a:rPr>
              <a:t>COMPLEJO AMIGDALA HIPOCAMPO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251520" y="764704"/>
            <a:ext cx="4536504" cy="4968552"/>
          </a:xfrm>
          <a:prstGeom prst="rect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2700000" scaled="1"/>
          </a:gra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200"/>
            </a:extrusionClr>
          </a:sp3d>
        </p:spPr>
        <p:txBody>
          <a:bodyPr wrap="square">
            <a:spAutoFit/>
            <a:flatTx/>
          </a:bodyPr>
          <a:lstStyle/>
          <a:p>
            <a:pPr algn="ctr">
              <a:spcBef>
                <a:spcPct val="50000"/>
              </a:spcBef>
            </a:pPr>
            <a:r>
              <a:rPr kumimoji="0" lang="es-ES" sz="2000" b="1" u="sng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HIPOCAMPO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kumimoji="0" lang="es-ES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NOS PERMITE “</a:t>
            </a:r>
            <a:r>
              <a:rPr kumimoji="0" lang="es-ES" b="1" i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SABER QUE SABEMOS</a:t>
            </a:r>
            <a:r>
              <a:rPr kumimoji="0" lang="es-ES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kumimoji="0" lang="es-ES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ES EL CENTRO DEL APRENDZAJE NUEVO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kumimoji="0" lang="es-ES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RECIBE INPUT DEL RESTO DEL SIST. LIMBICO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kumimoji="0" lang="es-ES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NOS INFORMA QUE IGNORAR U OLVIDAR Y QUE ACTUALIZAR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kumimoji="0" lang="es-ES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LIDERA EL SISTEMA DE ESTRÉS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kumimoji="0" lang="es-ES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LIGA MOVIMIENTO CORPORAL AL ESTADO EMOCIONAL ANTES DE LAS INSTRUCCIONES DE LA CORTEZA FRONTAL.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5004048" y="692696"/>
            <a:ext cx="4139952" cy="5078313"/>
          </a:xfrm>
          <a:prstGeom prst="rect">
            <a:avLst/>
          </a:prstGeom>
          <a:gradFill rotWithShape="1">
            <a:gsLst>
              <a:gs pos="0">
                <a:srgbClr val="4D0808"/>
              </a:gs>
              <a:gs pos="14999">
                <a:srgbClr val="FF0300"/>
              </a:gs>
              <a:gs pos="27499">
                <a:srgbClr val="FF7A00"/>
              </a:gs>
              <a:gs pos="50000">
                <a:srgbClr val="FFF200"/>
              </a:gs>
              <a:gs pos="72501">
                <a:srgbClr val="FF7A00"/>
              </a:gs>
              <a:gs pos="85001">
                <a:srgbClr val="FF0300"/>
              </a:gs>
              <a:gs pos="100000">
                <a:srgbClr val="4D0808"/>
              </a:gs>
            </a:gsLst>
            <a:lin ang="18900000" scaled="1"/>
          </a:gra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200"/>
            </a:extrusionClr>
          </a:sp3d>
        </p:spPr>
        <p:txBody>
          <a:bodyPr wrap="square">
            <a:spAutoFit/>
            <a:flatTx/>
          </a:bodyPr>
          <a:lstStyle/>
          <a:p>
            <a:pPr algn="ctr"/>
            <a:r>
              <a:rPr kumimoji="0" lang="es-ES" b="1" u="sng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AMIGDALA</a:t>
            </a:r>
          </a:p>
          <a:p>
            <a:pPr algn="ctr">
              <a:buFontTx/>
              <a:buChar char="•"/>
            </a:pPr>
            <a:r>
              <a:rPr kumimoji="0" lang="es-ES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CONECTADA AL APRENDIZAJE A LARGO </a:t>
            </a:r>
            <a:r>
              <a:rPr kumimoji="0" lang="es-ES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PLAZO</a:t>
            </a:r>
          </a:p>
          <a:p>
            <a:pPr algn="ctr"/>
            <a:endParaRPr kumimoji="0" lang="es-ES" b="1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FontTx/>
              <a:buChar char="•"/>
            </a:pPr>
            <a:r>
              <a:rPr kumimoji="0" lang="es-ES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RELACIONADA CON LA MEMORIA (ESTRÉS, AMENAZA  O PRESIÓN SOCIAL</a:t>
            </a:r>
          </a:p>
          <a:p>
            <a:pPr algn="ctr">
              <a:buFontTx/>
              <a:buChar char="•"/>
            </a:pPr>
            <a:r>
              <a:rPr kumimoji="0" lang="es-ES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REACCIONA ANTES QUE APAREZCA PENSAMIENTO REFLEXIVO</a:t>
            </a:r>
          </a:p>
          <a:p>
            <a:pPr algn="ctr">
              <a:buFontTx/>
              <a:buChar char="•"/>
            </a:pPr>
            <a:r>
              <a:rPr kumimoji="0" lang="es-ES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RECONOCER PLACER Y RECOMPENSA</a:t>
            </a:r>
          </a:p>
          <a:p>
            <a:pPr algn="ctr"/>
            <a:endParaRPr kumimoji="0" lang="es-ES" b="1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FontTx/>
              <a:buChar char="•"/>
            </a:pPr>
            <a:r>
              <a:rPr kumimoji="0" lang="es-ES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EL INPUT SENSORIAL PRINCIPAL ES DEL DE OLFATO Y GUSTO PERO TAMBIÉN AUDICIÓN, VISIÓN Y TACTO.</a:t>
            </a:r>
          </a:p>
          <a:p>
            <a:pPr algn="ctr"/>
            <a:endParaRPr kumimoji="0" lang="es-ES" b="1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2267744" y="5661248"/>
            <a:ext cx="6876256" cy="1107996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s-ES" sz="18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kumimoji="0" lang="es-E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EL</a:t>
            </a:r>
            <a:r>
              <a:rPr kumimoji="0"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HIPOCAMPO</a:t>
            </a:r>
            <a:r>
              <a:rPr kumimoji="0" lang="es-E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PROVEE CONTEXTO Y MEMORIA FINA</a:t>
            </a:r>
          </a:p>
          <a:p>
            <a:pPr>
              <a:spcBef>
                <a:spcPct val="50000"/>
              </a:spcBef>
            </a:pPr>
            <a:r>
              <a:rPr kumimoji="0" lang="es-E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ENVIA OUTPUT AL HIPOTALAMO  :  CORRER Y PELEAR, </a:t>
            </a:r>
          </a:p>
          <a:p>
            <a:pPr>
              <a:spcBef>
                <a:spcPct val="50000"/>
              </a:spcBef>
            </a:pPr>
            <a:r>
              <a:rPr kumimoji="0" lang="es-E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PARAR Y DETENERSE, ESTRES A LARGO PLAZO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1" name="Line 24"/>
          <p:cNvSpPr>
            <a:spLocks noChangeShapeType="1"/>
          </p:cNvSpPr>
          <p:nvPr/>
        </p:nvSpPr>
        <p:spPr bwMode="auto">
          <a:xfrm>
            <a:off x="5508104" y="1988841"/>
            <a:ext cx="789509" cy="1294110"/>
          </a:xfrm>
          <a:prstGeom prst="line">
            <a:avLst/>
          </a:prstGeom>
          <a:noFill/>
          <a:ln w="38100" cap="sq">
            <a:solidFill>
              <a:srgbClr val="FFFFCC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s-AR"/>
          </a:p>
        </p:txBody>
      </p:sp>
      <p:sp>
        <p:nvSpPr>
          <p:cNvPr id="32770" name="AutoShape 12"/>
          <p:cNvSpPr>
            <a:spLocks noChangeArrowheads="1"/>
          </p:cNvSpPr>
          <p:nvPr/>
        </p:nvSpPr>
        <p:spPr bwMode="auto">
          <a:xfrm>
            <a:off x="539750" y="1412875"/>
            <a:ext cx="1008063" cy="4392613"/>
          </a:xfrm>
          <a:prstGeom prst="upArrow">
            <a:avLst>
              <a:gd name="adj1" fmla="val 50000"/>
              <a:gd name="adj2" fmla="val 108937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AR"/>
          </a:p>
        </p:txBody>
      </p:sp>
      <p:sp>
        <p:nvSpPr>
          <p:cNvPr id="138246" name="AutoShape 6"/>
          <p:cNvSpPr>
            <a:spLocks noChangeArrowheads="1"/>
          </p:cNvSpPr>
          <p:nvPr/>
        </p:nvSpPr>
        <p:spPr bwMode="auto">
          <a:xfrm>
            <a:off x="3059832" y="1484784"/>
            <a:ext cx="2533980" cy="919401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NECROSIS</a:t>
            </a:r>
          </a:p>
          <a:p>
            <a:pPr algn="ctr">
              <a:defRPr/>
            </a:pPr>
            <a:r>
              <a: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ENVEJECIMIENTO Y</a:t>
            </a:r>
          </a:p>
          <a:p>
            <a:pPr algn="ctr">
              <a:defRPr/>
            </a:pPr>
            <a:r>
              <a: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NEUROGENESIS</a:t>
            </a:r>
          </a:p>
        </p:txBody>
      </p:sp>
      <p:sp>
        <p:nvSpPr>
          <p:cNvPr id="138247" name="AutoShape 7"/>
          <p:cNvSpPr>
            <a:spLocks noChangeArrowheads="1"/>
          </p:cNvSpPr>
          <p:nvPr/>
        </p:nvSpPr>
        <p:spPr bwMode="auto">
          <a:xfrm>
            <a:off x="3263270" y="2703076"/>
            <a:ext cx="2136449" cy="64698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CAMBIOS</a:t>
            </a:r>
          </a:p>
          <a:p>
            <a:pPr algn="ctr">
              <a:defRPr/>
            </a:pPr>
            <a:r>
              <a: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MORFOLOGICOS</a:t>
            </a:r>
          </a:p>
        </p:txBody>
      </p:sp>
      <p:sp>
        <p:nvSpPr>
          <p:cNvPr id="138248" name="AutoShape 8"/>
          <p:cNvSpPr>
            <a:spLocks noChangeArrowheads="1"/>
          </p:cNvSpPr>
          <p:nvPr/>
        </p:nvSpPr>
        <p:spPr bwMode="auto">
          <a:xfrm>
            <a:off x="3413407" y="3855601"/>
            <a:ext cx="1834587" cy="64698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PLASTICIDAD</a:t>
            </a:r>
          </a:p>
          <a:p>
            <a:pPr algn="ctr">
              <a:defRPr/>
            </a:pPr>
            <a:r>
              <a: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SINAPTICA</a:t>
            </a:r>
          </a:p>
        </p:txBody>
      </p:sp>
      <p:sp>
        <p:nvSpPr>
          <p:cNvPr id="138249" name="AutoShape 9"/>
          <p:cNvSpPr>
            <a:spLocks noChangeArrowheads="1"/>
          </p:cNvSpPr>
          <p:nvPr/>
        </p:nvSpPr>
        <p:spPr bwMode="auto">
          <a:xfrm>
            <a:off x="3126638" y="4935101"/>
            <a:ext cx="2271600" cy="64698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SISTEMAS</a:t>
            </a:r>
          </a:p>
          <a:p>
            <a:pPr algn="ctr">
              <a:defRPr/>
            </a:pPr>
            <a:r>
              <a: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NEUROQUIMICOS</a:t>
            </a:r>
          </a:p>
        </p:txBody>
      </p:sp>
      <p:sp>
        <p:nvSpPr>
          <p:cNvPr id="138250" name="AutoShape 10"/>
          <p:cNvSpPr>
            <a:spLocks noChangeArrowheads="1"/>
          </p:cNvSpPr>
          <p:nvPr/>
        </p:nvSpPr>
        <p:spPr bwMode="auto">
          <a:xfrm>
            <a:off x="6437191" y="3206314"/>
            <a:ext cx="1856032" cy="64698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MEMORIA Y</a:t>
            </a:r>
          </a:p>
          <a:p>
            <a:pPr algn="ctr">
              <a:defRPr/>
            </a:pPr>
            <a:r>
              <a: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APRENDIZAJE</a:t>
            </a:r>
          </a:p>
        </p:txBody>
      </p:sp>
      <p:sp>
        <p:nvSpPr>
          <p:cNvPr id="138251" name="AutoShape 11"/>
          <p:cNvSpPr>
            <a:spLocks noChangeArrowheads="1"/>
          </p:cNvSpPr>
          <p:nvPr/>
        </p:nvSpPr>
        <p:spPr bwMode="auto">
          <a:xfrm>
            <a:off x="535059" y="3425071"/>
            <a:ext cx="1085709" cy="374571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ESTRES</a:t>
            </a:r>
          </a:p>
        </p:txBody>
      </p:sp>
      <p:sp>
        <p:nvSpPr>
          <p:cNvPr id="32777" name="Line 20"/>
          <p:cNvSpPr>
            <a:spLocks noChangeShapeType="1"/>
          </p:cNvSpPr>
          <p:nvPr/>
        </p:nvSpPr>
        <p:spPr bwMode="auto">
          <a:xfrm flipV="1">
            <a:off x="1835696" y="1844824"/>
            <a:ext cx="1220812" cy="1659061"/>
          </a:xfrm>
          <a:prstGeom prst="line">
            <a:avLst/>
          </a:prstGeom>
          <a:noFill/>
          <a:ln w="38100" cap="sq">
            <a:solidFill>
              <a:srgbClr val="FFFFCC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s-AR"/>
          </a:p>
        </p:txBody>
      </p:sp>
      <p:sp>
        <p:nvSpPr>
          <p:cNvPr id="32778" name="Line 21"/>
          <p:cNvSpPr>
            <a:spLocks noChangeShapeType="1"/>
          </p:cNvSpPr>
          <p:nvPr/>
        </p:nvSpPr>
        <p:spPr bwMode="auto">
          <a:xfrm flipV="1">
            <a:off x="2123728" y="2922588"/>
            <a:ext cx="1076672" cy="578420"/>
          </a:xfrm>
          <a:prstGeom prst="line">
            <a:avLst/>
          </a:prstGeom>
          <a:noFill/>
          <a:ln w="38100" cap="sq">
            <a:solidFill>
              <a:srgbClr val="FFFFCC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s-AR"/>
          </a:p>
        </p:txBody>
      </p:sp>
      <p:sp>
        <p:nvSpPr>
          <p:cNvPr id="32779" name="Line 22"/>
          <p:cNvSpPr>
            <a:spLocks noChangeShapeType="1"/>
          </p:cNvSpPr>
          <p:nvPr/>
        </p:nvSpPr>
        <p:spPr bwMode="auto">
          <a:xfrm>
            <a:off x="2123728" y="3789040"/>
            <a:ext cx="1224979" cy="360239"/>
          </a:xfrm>
          <a:prstGeom prst="line">
            <a:avLst/>
          </a:prstGeom>
          <a:noFill/>
          <a:ln w="38100" cap="sq">
            <a:solidFill>
              <a:srgbClr val="FFFFCC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s-AR"/>
          </a:p>
        </p:txBody>
      </p:sp>
      <p:sp>
        <p:nvSpPr>
          <p:cNvPr id="32780" name="Line 23"/>
          <p:cNvSpPr>
            <a:spLocks noChangeShapeType="1"/>
          </p:cNvSpPr>
          <p:nvPr/>
        </p:nvSpPr>
        <p:spPr bwMode="auto">
          <a:xfrm>
            <a:off x="1835696" y="3789040"/>
            <a:ext cx="1077367" cy="1509018"/>
          </a:xfrm>
          <a:prstGeom prst="line">
            <a:avLst/>
          </a:prstGeom>
          <a:noFill/>
          <a:ln w="38100" cap="sq">
            <a:solidFill>
              <a:srgbClr val="FFFFCC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s-AR"/>
          </a:p>
        </p:txBody>
      </p:sp>
      <p:sp>
        <p:nvSpPr>
          <p:cNvPr id="32782" name="Line 25"/>
          <p:cNvSpPr>
            <a:spLocks noChangeShapeType="1"/>
          </p:cNvSpPr>
          <p:nvPr/>
        </p:nvSpPr>
        <p:spPr bwMode="auto">
          <a:xfrm>
            <a:off x="5436096" y="2996952"/>
            <a:ext cx="864096" cy="504056"/>
          </a:xfrm>
          <a:prstGeom prst="line">
            <a:avLst/>
          </a:prstGeom>
          <a:noFill/>
          <a:ln w="38100" cap="sq">
            <a:solidFill>
              <a:srgbClr val="FFFFCC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s-AR"/>
          </a:p>
        </p:txBody>
      </p:sp>
      <p:sp>
        <p:nvSpPr>
          <p:cNvPr id="32783" name="Line 26"/>
          <p:cNvSpPr>
            <a:spLocks noChangeShapeType="1"/>
          </p:cNvSpPr>
          <p:nvPr/>
        </p:nvSpPr>
        <p:spPr bwMode="auto">
          <a:xfrm flipV="1">
            <a:off x="5289550" y="3714750"/>
            <a:ext cx="936625" cy="503238"/>
          </a:xfrm>
          <a:prstGeom prst="line">
            <a:avLst/>
          </a:prstGeom>
          <a:noFill/>
          <a:ln w="38100" cap="sq">
            <a:solidFill>
              <a:srgbClr val="FFFFCC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32784" name="Line 27"/>
          <p:cNvSpPr>
            <a:spLocks noChangeShapeType="1"/>
          </p:cNvSpPr>
          <p:nvPr/>
        </p:nvSpPr>
        <p:spPr bwMode="auto">
          <a:xfrm flipV="1">
            <a:off x="5434013" y="3859213"/>
            <a:ext cx="935037" cy="1439862"/>
          </a:xfrm>
          <a:prstGeom prst="line">
            <a:avLst/>
          </a:prstGeom>
          <a:noFill/>
          <a:ln w="38100" cap="sq">
            <a:solidFill>
              <a:srgbClr val="FFFFCC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196752"/>
            <a:ext cx="8892480" cy="5661248"/>
          </a:xfrm>
          <a:gradFill rotWithShape="1">
            <a:gsLst>
              <a:gs pos="0">
                <a:srgbClr val="FF8200">
                  <a:alpha val="75999"/>
                </a:srgbClr>
              </a:gs>
              <a:gs pos="10001">
                <a:srgbClr val="FF0000">
                  <a:alpha val="78400"/>
                </a:srgbClr>
              </a:gs>
              <a:gs pos="35001">
                <a:srgbClr val="BA0066">
                  <a:alpha val="84400"/>
                </a:srgbClr>
              </a:gs>
              <a:gs pos="70000">
                <a:srgbClr val="66008F">
                  <a:alpha val="92800"/>
                </a:srgbClr>
              </a:gs>
              <a:gs pos="100000">
                <a:srgbClr val="000082"/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AR" sz="2400" b="1" u="sng" dirty="0" smtClean="0">
                <a:solidFill>
                  <a:srgbClr val="FF9933"/>
                </a:solidFill>
              </a:rPr>
              <a:t>CEREBRO:</a:t>
            </a:r>
            <a:r>
              <a:rPr lang="es-AR" sz="2400" b="1" dirty="0" smtClean="0">
                <a:solidFill>
                  <a:srgbClr val="F8F89C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s-AR" sz="2400" b="1" dirty="0" smtClean="0">
                <a:solidFill>
                  <a:srgbClr val="F8F89C"/>
                </a:solidFill>
              </a:rPr>
              <a:t>ATROFIA, MUERTE NEURONAL Y DÉFICIT COGNITIVOS.</a:t>
            </a:r>
          </a:p>
          <a:p>
            <a:pPr>
              <a:lnSpc>
                <a:spcPct val="90000"/>
              </a:lnSpc>
              <a:defRPr/>
            </a:pPr>
            <a:r>
              <a:rPr lang="es-AR" sz="2400" b="1" dirty="0" smtClean="0">
                <a:solidFill>
                  <a:srgbClr val="F8F89C"/>
                </a:solidFill>
              </a:rPr>
              <a:t>      </a:t>
            </a:r>
            <a:r>
              <a:rPr lang="es-AR" sz="2400" b="1" u="sng" dirty="0" smtClean="0">
                <a:solidFill>
                  <a:srgbClr val="FF9933"/>
                </a:solidFill>
              </a:rPr>
              <a:t>CONDUCTA: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s-AR" sz="2400" b="1" dirty="0" smtClean="0">
                <a:solidFill>
                  <a:srgbClr val="FF9933"/>
                </a:solidFill>
              </a:rPr>
              <a:t>  </a:t>
            </a:r>
            <a:r>
              <a:rPr lang="es-AR" sz="2400" b="1" dirty="0" smtClean="0">
                <a:solidFill>
                  <a:srgbClr val="F8F89C"/>
                </a:solidFill>
              </a:rPr>
              <a:t> ESTRÉS, ANSIEDAD, DEPRESIÓN.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AR" sz="2400" b="1" u="sng" dirty="0" smtClean="0">
                <a:solidFill>
                  <a:srgbClr val="FF9933"/>
                </a:solidFill>
              </a:rPr>
              <a:t>CVS:</a:t>
            </a:r>
            <a:r>
              <a:rPr lang="es-AR" sz="2400" b="1" dirty="0" smtClean="0">
                <a:solidFill>
                  <a:srgbClr val="F8F89C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s-AR" sz="2400" b="1" dirty="0" smtClean="0">
                <a:solidFill>
                  <a:srgbClr val="F8F89C"/>
                </a:solidFill>
              </a:rPr>
              <a:t>ATEROSCLEROSIS, HIPERTROFIA VENTRICULAR, HIPERTENSIÓN ARTERIAL, ACV.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AR" sz="2400" b="1" u="sng" dirty="0" smtClean="0">
                <a:solidFill>
                  <a:srgbClr val="FF9933"/>
                </a:solidFill>
              </a:rPr>
              <a:t>SISTEMA INMUNE</a:t>
            </a:r>
            <a:r>
              <a:rPr lang="es-AR" sz="2400" b="1" dirty="0" smtClean="0">
                <a:solidFill>
                  <a:srgbClr val="FF9933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s-AR" sz="2400" b="1" dirty="0" smtClean="0">
                <a:solidFill>
                  <a:srgbClr val="F8F89C"/>
                </a:solidFill>
              </a:rPr>
              <a:t> RESPUESTAS ALTERADAS, FATIGA, ENFERMEDADES AUTO INMUNES E INFLAMATORIAS.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AR" sz="2400" b="1" u="sng" dirty="0" smtClean="0">
                <a:solidFill>
                  <a:srgbClr val="FF9933"/>
                </a:solidFill>
              </a:rPr>
              <a:t>METABÓLICO</a:t>
            </a:r>
            <a:r>
              <a:rPr lang="es-AR" sz="2400" b="1" dirty="0" smtClean="0">
                <a:solidFill>
                  <a:srgbClr val="FF9933"/>
                </a:solidFill>
              </a:rPr>
              <a:t>:</a:t>
            </a:r>
            <a:r>
              <a:rPr lang="es-AR" sz="2400" b="1" dirty="0" smtClean="0">
                <a:solidFill>
                  <a:srgbClr val="F8F89C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s-AR" sz="2400" b="1" dirty="0" smtClean="0">
                <a:solidFill>
                  <a:srgbClr val="F8F89C"/>
                </a:solidFill>
              </a:rPr>
              <a:t>INSULINORRESISTENCIA, OBESIDAD ABDOMINAL, ALTERACIONES EN LA DENSIDAD ÓSEA.</a:t>
            </a:r>
            <a:endParaRPr lang="es-ES" sz="2400" b="1" dirty="0" smtClean="0">
              <a:solidFill>
                <a:srgbClr val="F8F89C"/>
              </a:solidFill>
            </a:endParaRPr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683568" y="260648"/>
            <a:ext cx="7920880" cy="86409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15000">
                <a:srgbClr val="66008F">
                  <a:alpha val="95200"/>
                </a:srgbClr>
              </a:gs>
              <a:gs pos="32499">
                <a:srgbClr val="BA0066">
                  <a:alpha val="89600"/>
                </a:srgbClr>
              </a:gs>
              <a:gs pos="45000">
                <a:srgbClr val="FF0000">
                  <a:alpha val="85600"/>
                </a:srgbClr>
              </a:gs>
              <a:gs pos="50000">
                <a:srgbClr val="FF8200">
                  <a:alpha val="84000"/>
                </a:srgbClr>
              </a:gs>
              <a:gs pos="55001">
                <a:srgbClr val="FF0000">
                  <a:alpha val="85600"/>
                </a:srgbClr>
              </a:gs>
              <a:gs pos="67501">
                <a:srgbClr val="BA0066">
                  <a:alpha val="89600"/>
                </a:srgbClr>
              </a:gs>
              <a:gs pos="85000">
                <a:srgbClr val="66008F">
                  <a:alpha val="95200"/>
                </a:srgbClr>
              </a:gs>
              <a:gs pos="100000">
                <a:srgbClr val="000082"/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3200" b="1" dirty="0" smtClean="0">
                <a:solidFill>
                  <a:srgbClr val="FFCC00"/>
                </a:solidFill>
                <a:latin typeface="Verdana" pitchFamily="34" charset="0"/>
              </a:rPr>
              <a:t>RESULTADOS SECUNDARIOS</a:t>
            </a:r>
            <a:endParaRPr kumimoji="0" lang="es-ES" sz="3200" b="1" dirty="0">
              <a:solidFill>
                <a:srgbClr val="FFCC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908720"/>
            <a:ext cx="9144000" cy="594928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spcAft>
                <a:spcPct val="40000"/>
              </a:spcAft>
            </a:pPr>
            <a:r>
              <a:rPr lang="es-ES" altLang="ja-JP" sz="2800" b="1" dirty="0" smtClean="0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COMPROMETIENDO LA EXCITABILIDAD NEURONAL, PROCESO RÁPIDO Y REVERSIBLE EN HORAS (JOELS MOL NEUROBIOL 1995)</a:t>
            </a:r>
          </a:p>
          <a:p>
            <a:pPr eaLnBrk="1" hangingPunct="1">
              <a:lnSpc>
                <a:spcPct val="80000"/>
              </a:lnSpc>
              <a:spcAft>
                <a:spcPct val="40000"/>
              </a:spcAft>
            </a:pPr>
            <a:r>
              <a:rPr lang="es-ES" altLang="ja-JP" sz="2800" b="1" dirty="0" smtClean="0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CAUSANDO ATROFIA EN NEURONAS DEL HIPOCAMPO (AMON), PROCESO TODAVÍA REVERSIBLE AUNQUE DESPUÉS DE DÍAS O SEMANAS (MC. EWEN 1999)</a:t>
            </a:r>
          </a:p>
          <a:p>
            <a:pPr eaLnBrk="1" hangingPunct="1">
              <a:lnSpc>
                <a:spcPct val="80000"/>
              </a:lnSpc>
              <a:spcAft>
                <a:spcPct val="40000"/>
              </a:spcAft>
            </a:pPr>
            <a:r>
              <a:rPr lang="es-ES" altLang="ja-JP" sz="2800" b="1" dirty="0" smtClean="0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INHIBICIÓN DE LA NEUROGÉNESIS EN EL HIPOCAMPO (GYRUS DENTADO) (GOULD 1998 PROC NATL ACAD SCI USA 95:3168)</a:t>
            </a:r>
          </a:p>
          <a:p>
            <a:pPr eaLnBrk="1" hangingPunct="1">
              <a:lnSpc>
                <a:spcPct val="80000"/>
              </a:lnSpc>
              <a:spcAft>
                <a:spcPct val="40000"/>
              </a:spcAft>
            </a:pPr>
            <a:r>
              <a:rPr lang="es-ES" altLang="ja-JP" sz="2800" b="1" dirty="0" smtClean="0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EXTREMO PROLONGADO DE ESTRÉS PSICOSOCIAL (MESES) LLEVA A LA PÉRDIDA PERMANENTE DE NEURONAS EN EL HIPOCAMPO (UNO ET AL 1989 J. NEUROSC 91711)</a:t>
            </a:r>
            <a:endParaRPr lang="es-ES" sz="2800" b="1" dirty="0" smtClean="0">
              <a:solidFill>
                <a:srgbClr val="FFCC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806" name="AutoShape 6"/>
          <p:cNvSpPr>
            <a:spLocks noChangeArrowheads="1"/>
          </p:cNvSpPr>
          <p:nvPr/>
        </p:nvSpPr>
        <p:spPr bwMode="auto">
          <a:xfrm>
            <a:off x="323528" y="0"/>
            <a:ext cx="8820472" cy="90872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15000">
                <a:srgbClr val="66008F">
                  <a:alpha val="95200"/>
                </a:srgbClr>
              </a:gs>
              <a:gs pos="32499">
                <a:srgbClr val="BA0066">
                  <a:alpha val="89600"/>
                </a:srgbClr>
              </a:gs>
              <a:gs pos="45000">
                <a:srgbClr val="FF0000">
                  <a:alpha val="85600"/>
                </a:srgbClr>
              </a:gs>
              <a:gs pos="50000">
                <a:srgbClr val="FF8200">
                  <a:alpha val="84000"/>
                </a:srgbClr>
              </a:gs>
              <a:gs pos="55001">
                <a:srgbClr val="FF0000">
                  <a:alpha val="85600"/>
                </a:srgbClr>
              </a:gs>
              <a:gs pos="67501">
                <a:srgbClr val="BA0066">
                  <a:alpha val="89600"/>
                </a:srgbClr>
              </a:gs>
              <a:gs pos="85000">
                <a:srgbClr val="66008F">
                  <a:alpha val="95200"/>
                </a:srgbClr>
              </a:gs>
              <a:gs pos="100000">
                <a:srgbClr val="000082"/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AR" sz="3600" b="1" dirty="0" smtClean="0">
                <a:solidFill>
                  <a:srgbClr val="FFCC00"/>
                </a:solidFill>
                <a:latin typeface="Verdana" pitchFamily="34" charset="0"/>
              </a:rPr>
              <a:t>ESTRÉS Y DÉFICIT COGNITIVOS</a:t>
            </a:r>
            <a:endParaRPr kumimoji="0" lang="es-ES" sz="3600" b="1" dirty="0">
              <a:solidFill>
                <a:srgbClr val="FFCC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Oval 1037"/>
          <p:cNvSpPr>
            <a:spLocks noChangeArrowheads="1"/>
          </p:cNvSpPr>
          <p:nvPr/>
        </p:nvSpPr>
        <p:spPr bwMode="auto">
          <a:xfrm>
            <a:off x="3505200" y="2133600"/>
            <a:ext cx="5638800" cy="33528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66563" name="Oval 1038"/>
          <p:cNvSpPr>
            <a:spLocks noChangeArrowheads="1"/>
          </p:cNvSpPr>
          <p:nvPr/>
        </p:nvSpPr>
        <p:spPr bwMode="auto">
          <a:xfrm>
            <a:off x="3563888" y="4553744"/>
            <a:ext cx="5283696" cy="23042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accent2"/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AR" b="0">
              <a:solidFill>
                <a:schemeClr val="bg1"/>
              </a:solidFill>
            </a:endParaRPr>
          </a:p>
        </p:txBody>
      </p:sp>
      <p:sp>
        <p:nvSpPr>
          <p:cNvPr id="66564" name="Oval 1036"/>
          <p:cNvSpPr>
            <a:spLocks noChangeArrowheads="1"/>
          </p:cNvSpPr>
          <p:nvPr/>
        </p:nvSpPr>
        <p:spPr bwMode="auto">
          <a:xfrm>
            <a:off x="3505200" y="0"/>
            <a:ext cx="5638800" cy="247808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66565" name="AutoShape 1035"/>
          <p:cNvSpPr>
            <a:spLocks noChangeArrowheads="1"/>
          </p:cNvSpPr>
          <p:nvPr/>
        </p:nvSpPr>
        <p:spPr bwMode="auto">
          <a:xfrm rot="-10775396">
            <a:off x="990600" y="5105400"/>
            <a:ext cx="2971800" cy="1219200"/>
          </a:xfrm>
          <a:prstGeom prst="flowChartDisplay">
            <a:avLst/>
          </a:prstGeom>
          <a:gradFill>
            <a:gsLst>
              <a:gs pos="0">
                <a:srgbClr val="000082">
                  <a:alpha val="41000"/>
                </a:srgbClr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>
            <a:miter lim="800000"/>
            <a:headEnd/>
            <a:tailEnd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endParaRPr lang="es-AR"/>
          </a:p>
        </p:txBody>
      </p:sp>
      <p:sp>
        <p:nvSpPr>
          <p:cNvPr id="66566" name="AutoShape 1034"/>
          <p:cNvSpPr>
            <a:spLocks noChangeArrowheads="1"/>
          </p:cNvSpPr>
          <p:nvPr/>
        </p:nvSpPr>
        <p:spPr bwMode="auto">
          <a:xfrm rot="-10775396">
            <a:off x="831910" y="2719539"/>
            <a:ext cx="2971800" cy="1219200"/>
          </a:xfrm>
          <a:prstGeom prst="flowChartDisplay">
            <a:avLst/>
          </a:prstGeom>
          <a:gradFill>
            <a:gsLst>
              <a:gs pos="0">
                <a:srgbClr val="FFF200">
                  <a:alpha val="48000"/>
                </a:srgb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 w="9525">
            <a:miter lim="800000"/>
            <a:headEnd/>
            <a:tailEnd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endParaRPr lang="es-AR"/>
          </a:p>
        </p:txBody>
      </p:sp>
      <p:sp>
        <p:nvSpPr>
          <p:cNvPr id="66567" name="AutoShape 1033"/>
          <p:cNvSpPr>
            <a:spLocks noChangeArrowheads="1"/>
          </p:cNvSpPr>
          <p:nvPr/>
        </p:nvSpPr>
        <p:spPr bwMode="auto">
          <a:xfrm rot="-10775396">
            <a:off x="838200" y="457200"/>
            <a:ext cx="2971800" cy="1219200"/>
          </a:xfrm>
          <a:prstGeom prst="flowChartDisplay">
            <a:avLst/>
          </a:prstGeom>
          <a:gradFill flip="none" rotWithShape="1">
            <a:gsLst>
              <a:gs pos="0">
                <a:srgbClr val="FFF200">
                  <a:alpha val="60000"/>
                </a:srgb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 w="9525">
            <a:miter lim="800000"/>
            <a:headEnd/>
            <a:tailEnd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endParaRPr lang="es-AR"/>
          </a:p>
        </p:txBody>
      </p:sp>
      <p:sp>
        <p:nvSpPr>
          <p:cNvPr id="30722" name="Rectangle 1026"/>
          <p:cNvSpPr>
            <a:spLocks noChangeArrowheads="1"/>
          </p:cNvSpPr>
          <p:nvPr/>
        </p:nvSpPr>
        <p:spPr bwMode="auto">
          <a:xfrm>
            <a:off x="260388" y="1498655"/>
            <a:ext cx="48577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S</a:t>
            </a:r>
          </a:p>
          <a:p>
            <a:pPr algn="ctr">
              <a:defRPr/>
            </a:pPr>
            <a:r>
              <a:rPr 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I</a:t>
            </a:r>
          </a:p>
          <a:p>
            <a:pPr algn="ctr">
              <a:defRPr/>
            </a:pPr>
            <a:r>
              <a:rPr 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N</a:t>
            </a:r>
          </a:p>
          <a:p>
            <a:pPr algn="ctr">
              <a:defRPr/>
            </a:pPr>
            <a:r>
              <a:rPr 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T</a:t>
            </a:r>
          </a:p>
          <a:p>
            <a:pPr algn="ctr">
              <a:defRPr/>
            </a:pPr>
            <a:r>
              <a:rPr 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O</a:t>
            </a:r>
          </a:p>
          <a:p>
            <a:pPr algn="ctr">
              <a:defRPr/>
            </a:pPr>
            <a:r>
              <a:rPr 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</a:t>
            </a:r>
          </a:p>
          <a:p>
            <a:pPr algn="ctr">
              <a:defRPr/>
            </a:pPr>
            <a:r>
              <a:rPr 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</a:t>
            </a:r>
          </a:p>
          <a:p>
            <a:pPr algn="ctr">
              <a:defRPr/>
            </a:pPr>
            <a:r>
              <a:rPr 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S</a:t>
            </a:r>
            <a:endParaRPr lang="es-ES" sz="2800" b="1" dirty="0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30723" name="Rectangle 1027"/>
          <p:cNvSpPr>
            <a:spLocks noChangeArrowheads="1"/>
          </p:cNvSpPr>
          <p:nvPr/>
        </p:nvSpPr>
        <p:spPr bwMode="auto">
          <a:xfrm>
            <a:off x="609600" y="533400"/>
            <a:ext cx="3200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AR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FISIOLÓGICOS</a:t>
            </a:r>
            <a:endParaRPr lang="es-ES" b="1" dirty="0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30724" name="Rectangle 1028"/>
          <p:cNvSpPr>
            <a:spLocks noChangeArrowheads="1"/>
          </p:cNvSpPr>
          <p:nvPr/>
        </p:nvSpPr>
        <p:spPr bwMode="auto">
          <a:xfrm>
            <a:off x="685800" y="2895600"/>
            <a:ext cx="3200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AR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SUBJETIVOS</a:t>
            </a:r>
            <a:endParaRPr lang="es-ES" b="1" dirty="0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30725" name="Rectangle 1029"/>
          <p:cNvSpPr>
            <a:spLocks noChangeArrowheads="1"/>
          </p:cNvSpPr>
          <p:nvPr/>
        </p:nvSpPr>
        <p:spPr bwMode="auto">
          <a:xfrm>
            <a:off x="762000" y="5181600"/>
            <a:ext cx="3200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AR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CONDUCTUALES</a:t>
            </a:r>
            <a:endParaRPr lang="es-ES" b="1" dirty="0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66572" name="Text Box 1030"/>
          <p:cNvSpPr txBox="1">
            <a:spLocks noChangeArrowheads="1"/>
          </p:cNvSpPr>
          <p:nvPr/>
        </p:nvSpPr>
        <p:spPr bwMode="auto">
          <a:xfrm>
            <a:off x="4467225" y="533400"/>
            <a:ext cx="37623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RITMO CARDÍACO AUMENTADO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TENSIÓN ARTERIAL AUMENTADA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SUDORACIÓN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RITMO DE COAGULACIÓN SANGUÍNEA AUMENTADO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VENTILACIÓN INCREMENTADA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NIVEL DE GLUCOSA EN SANGRE AUMENTADO</a:t>
            </a:r>
            <a:endParaRPr lang="es-ES" sz="1600" b="1" dirty="0">
              <a:solidFill>
                <a:schemeClr val="bg1"/>
              </a:solidFill>
              <a:latin typeface="Arial Unicode MS" pitchFamily="34" charset="-128"/>
            </a:endParaRPr>
          </a:p>
        </p:txBody>
      </p:sp>
      <p:sp>
        <p:nvSpPr>
          <p:cNvPr id="66573" name="Text Box 1031"/>
          <p:cNvSpPr txBox="1">
            <a:spLocks noChangeArrowheads="1"/>
          </p:cNvSpPr>
          <p:nvPr/>
        </p:nvSpPr>
        <p:spPr bwMode="auto">
          <a:xfrm>
            <a:off x="3508375" y="2743200"/>
            <a:ext cx="578802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CANSANCIO Y/O DIFICULTAD PARA DORMIR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TENSIÓN MUSCULAR DEL CUELLO Y LOS HOMBROS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INDIGESTIÓN, ESTREÑIMIENTO, DIARREA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PALPITACIONES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DOLOR DE CABEZA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DIFICULTAD PARA CONCENTRARSE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TENDENCIA A ESTAR PREOCUPADO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IMPACIENCIA; IRRITABILIDAD</a:t>
            </a:r>
            <a:endParaRPr lang="es-ES" sz="1600" b="1" dirty="0">
              <a:solidFill>
                <a:schemeClr val="bg1"/>
              </a:solidFill>
              <a:latin typeface="Arial Unicode MS" pitchFamily="34" charset="-128"/>
            </a:endParaRPr>
          </a:p>
        </p:txBody>
      </p:sp>
      <p:sp>
        <p:nvSpPr>
          <p:cNvPr id="66574" name="Text Box 1032"/>
          <p:cNvSpPr txBox="1">
            <a:spLocks noChangeArrowheads="1"/>
          </p:cNvSpPr>
          <p:nvPr/>
        </p:nvSpPr>
        <p:spPr bwMode="auto">
          <a:xfrm>
            <a:off x="3923928" y="4869160"/>
            <a:ext cx="460851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MAYOR CONSUMO DE ALCOHOL, TABACO ETC.</a:t>
            </a:r>
          </a:p>
          <a:p>
            <a:pPr algn="ctr"/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PÉRDIDA DEL APETITO O COMER EN EXCESO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DESASOSIEGO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PÉRDIDA DE INTERÉS SEXUAL</a:t>
            </a:r>
          </a:p>
          <a:p>
            <a:pPr algn="ctr">
              <a:buFontTx/>
              <a:buChar char="•"/>
            </a:pPr>
            <a:r>
              <a:rPr lang="es-AR" sz="1600" b="1" dirty="0" smtClean="0">
                <a:solidFill>
                  <a:schemeClr val="bg1"/>
                </a:solidFill>
                <a:latin typeface="Arial Unicode MS" pitchFamily="34" charset="-128"/>
              </a:rPr>
              <a:t>TENDENCIA A SUFRIR ACCIDENTES</a:t>
            </a:r>
            <a:endParaRPr lang="es-ES" sz="1600" b="1" dirty="0">
              <a:solidFill>
                <a:schemeClr val="bg1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uario\Mis imágenes\417121_356657087711825_205534046157464_1129951_32042634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19187"/>
            <a:ext cx="9143999" cy="9096373"/>
          </a:xfrm>
          <a:prstGeom prst="rect">
            <a:avLst/>
          </a:prstGeom>
          <a:noFill/>
        </p:spPr>
      </p:pic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989888" y="6499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AR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95288" y="1725982"/>
            <a:ext cx="8388350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63538">
              <a:tabLst>
                <a:tab pos="261938" algn="l"/>
              </a:tabLst>
            </a:pPr>
            <a:r>
              <a:rPr kumimoji="0" lang="es-ES" b="1" dirty="0" smtClean="0">
                <a:latin typeface="Verdana" pitchFamily="34" charset="0"/>
              </a:rPr>
              <a:t>(DEL GRIEGO </a:t>
            </a:r>
            <a:r>
              <a:rPr kumimoji="0" lang="es-ES" b="1" i="1" dirty="0" smtClean="0">
                <a:latin typeface="Verdana" pitchFamily="34" charset="0"/>
              </a:rPr>
              <a:t>HOMOS</a:t>
            </a:r>
            <a:r>
              <a:rPr kumimoji="0" lang="es-ES" b="1" dirty="0" smtClean="0">
                <a:latin typeface="Verdana" pitchFamily="34" charset="0"/>
              </a:rPr>
              <a:t> QUE ES (</a:t>
            </a:r>
            <a:r>
              <a:rPr kumimoji="0" lang="es-ES" b="1" dirty="0" err="1" smtClean="0">
                <a:latin typeface="Verdana" pitchFamily="34" charset="0"/>
              </a:rPr>
              <a:t>ὅΜΟΣ</a:t>
            </a:r>
            <a:r>
              <a:rPr kumimoji="0" lang="es-ES" b="1" dirty="0" smtClean="0">
                <a:latin typeface="Verdana" pitchFamily="34" charset="0"/>
              </a:rPr>
              <a:t>) QUE SIGNIFICA "SIMILAR", Y </a:t>
            </a:r>
            <a:r>
              <a:rPr kumimoji="0" lang="es-ES" b="1" i="1" dirty="0" smtClean="0">
                <a:latin typeface="Verdana" pitchFamily="34" charset="0"/>
              </a:rPr>
              <a:t>ESTASIS</a:t>
            </a:r>
            <a:r>
              <a:rPr kumimoji="0" lang="es-ES" b="1" dirty="0" smtClean="0">
                <a:latin typeface="Verdana" pitchFamily="34" charset="0"/>
              </a:rPr>
              <a:t> (ΣΤΆΣΙΣ) "POSICIÓN", "ESTABILIDAD") ES LA CARACTERÍSTICA</a:t>
            </a:r>
          </a:p>
          <a:p>
            <a:pPr indent="363538">
              <a:tabLst>
                <a:tab pos="261938" algn="l"/>
              </a:tabLst>
            </a:pPr>
            <a:endParaRPr kumimoji="0" lang="es-ES" sz="1600" b="1" dirty="0" smtClean="0">
              <a:latin typeface="Verdana" pitchFamily="34" charset="0"/>
            </a:endParaRPr>
          </a:p>
          <a:p>
            <a:pPr indent="363538">
              <a:buFont typeface="Arial" pitchFamily="34" charset="0"/>
              <a:buChar char="•"/>
              <a:tabLst>
                <a:tab pos="261938" algn="l"/>
              </a:tabLst>
            </a:pPr>
            <a:r>
              <a:rPr kumimoji="0" lang="es-ES" sz="1600" b="1" dirty="0" smtClean="0">
                <a:latin typeface="Verdana" pitchFamily="34" charset="0"/>
              </a:rPr>
              <a:t>DE UN SISTEMA ABIERTO O DE UN SISTEMA CERRADO,</a:t>
            </a:r>
          </a:p>
          <a:p>
            <a:pPr indent="363538">
              <a:tabLst>
                <a:tab pos="261938" algn="l"/>
              </a:tabLst>
            </a:pPr>
            <a:r>
              <a:rPr kumimoji="0" lang="es-ES" sz="1600" b="1" dirty="0" smtClean="0">
                <a:latin typeface="Verdana" pitchFamily="34" charset="0"/>
              </a:rPr>
              <a:t>ESPECIALMENTE EN UN ORGANISMO VIVO,   MEDIANTE LA CUAL SE</a:t>
            </a:r>
          </a:p>
          <a:p>
            <a:pPr indent="363538">
              <a:tabLst>
                <a:tab pos="261938" algn="l"/>
              </a:tabLst>
            </a:pPr>
            <a:r>
              <a:rPr kumimoji="0" lang="es-ES" sz="1600" b="1" dirty="0" smtClean="0">
                <a:latin typeface="Verdana" pitchFamily="34" charset="0"/>
              </a:rPr>
              <a:t>REGULA EL AMBIENTE INTERNO PARA MANTENER UNA CONDICIÓN</a:t>
            </a:r>
          </a:p>
          <a:p>
            <a:pPr indent="363538">
              <a:tabLst>
                <a:tab pos="261938" algn="l"/>
              </a:tabLst>
            </a:pPr>
            <a:r>
              <a:rPr kumimoji="0" lang="es-ES" sz="1600" b="1" dirty="0" smtClean="0">
                <a:latin typeface="Verdana" pitchFamily="34" charset="0"/>
              </a:rPr>
              <a:t>ESTABLE Y CONSTANTE.</a:t>
            </a:r>
          </a:p>
          <a:p>
            <a:pPr indent="363538">
              <a:buFontTx/>
              <a:buChar char="•"/>
              <a:tabLst>
                <a:tab pos="261938" algn="l"/>
              </a:tabLst>
            </a:pPr>
            <a:endParaRPr kumimoji="0" lang="es-ES" sz="1600" b="1" dirty="0" smtClean="0">
              <a:latin typeface="Verdana" pitchFamily="34" charset="0"/>
            </a:endParaRPr>
          </a:p>
          <a:p>
            <a:pPr indent="363538">
              <a:buFontTx/>
              <a:buChar char="•"/>
              <a:tabLst>
                <a:tab pos="261938" algn="l"/>
              </a:tabLst>
            </a:pPr>
            <a:r>
              <a:rPr kumimoji="0" lang="es-ES" sz="1600" b="1" dirty="0" smtClean="0">
                <a:latin typeface="Verdana" pitchFamily="34" charset="0"/>
              </a:rPr>
              <a:t>LOS MÚLTIPLES AJUSTES DINÁMICOS DEL EQUILIBRIO Y LOS</a:t>
            </a:r>
          </a:p>
          <a:p>
            <a:pPr indent="363538">
              <a:tabLst>
                <a:tab pos="261938" algn="l"/>
              </a:tabLst>
            </a:pPr>
            <a:r>
              <a:rPr kumimoji="0" lang="es-ES" sz="1600" b="1" dirty="0" smtClean="0">
                <a:latin typeface="Verdana" pitchFamily="34" charset="0"/>
              </a:rPr>
              <a:t>MECANISMOS DE AUTORREGULACIÓN HACEN LA HOMEOSTASIS</a:t>
            </a:r>
          </a:p>
          <a:p>
            <a:pPr indent="363538" algn="ctr">
              <a:tabLst>
                <a:tab pos="261938" algn="l"/>
              </a:tabLst>
            </a:pPr>
            <a:r>
              <a:rPr kumimoji="0" lang="es-ES" sz="1600" b="1" dirty="0" smtClean="0">
                <a:latin typeface="Verdana" pitchFamily="34" charset="0"/>
              </a:rPr>
              <a:t>POSIBLE. EL CONCEPTO FUE CREADO POR WALTER CANNON Y     USADO  POR CLAUDE BERNARD, CONSIDERADO A MENUDO COMO EL PADRE  DE LA FISIOLOGÍA</a:t>
            </a:r>
            <a:endParaRPr lang="es-ES" sz="1600" b="1" dirty="0" smtClean="0">
              <a:latin typeface="Verdana" pitchFamily="34" charset="0"/>
            </a:endParaRPr>
          </a:p>
          <a:p>
            <a:pPr indent="363538">
              <a:tabLst>
                <a:tab pos="261938" algn="l"/>
              </a:tabLst>
            </a:pPr>
            <a:endParaRPr kumimoji="0" lang="es-ES" sz="1600" b="1" dirty="0" smtClean="0">
              <a:latin typeface="Verdana" pitchFamily="34" charset="0"/>
            </a:endParaRPr>
          </a:p>
          <a:p>
            <a:pPr indent="363538">
              <a:buFontTx/>
              <a:buChar char="•"/>
              <a:tabLst>
                <a:tab pos="261938" algn="l"/>
              </a:tabLst>
            </a:pPr>
            <a:r>
              <a:rPr kumimoji="0" lang="es-ES" sz="1600" b="1" dirty="0" smtClean="0">
                <a:latin typeface="Verdana" pitchFamily="34" charset="0"/>
              </a:rPr>
              <a:t>TRADICIONALMENTE SE HA APLICADO EN BIOLOGÍA, PERO DADO EL  HECHO DE QUE NO SÓLO LO BIOLÓGICO ES CAPAZ DE CUMPLIR CONESTA DEFINICIÓN, OTRAS CIENCIAS Y TÉCNICAS HAN ADOPTADO TAMBIÉN ESTE TÉRMINO. </a:t>
            </a:r>
            <a:endParaRPr kumimoji="0" lang="es-ES" sz="1600" b="1" dirty="0">
              <a:latin typeface="Verdana" pitchFamily="34" charset="0"/>
            </a:endParaRPr>
          </a:p>
        </p:txBody>
      </p:sp>
      <p:sp>
        <p:nvSpPr>
          <p:cNvPr id="140292" name="AutoShape 4"/>
          <p:cNvSpPr>
            <a:spLocks noChangeArrowheads="1"/>
          </p:cNvSpPr>
          <p:nvPr/>
        </p:nvSpPr>
        <p:spPr bwMode="auto">
          <a:xfrm>
            <a:off x="2123728" y="-531440"/>
            <a:ext cx="5400600" cy="2664295"/>
          </a:xfrm>
          <a:prstGeom prst="roundRect">
            <a:avLst>
              <a:gd name="adj" fmla="val 16667"/>
            </a:avLst>
          </a:prstGeom>
          <a:noFill/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800" b="1" dirty="0" smtClean="0">
                <a:latin typeface="Verdana" pitchFamily="34" charset="0"/>
              </a:rPr>
              <a:t>HOMEOSTASIS</a:t>
            </a:r>
            <a:endParaRPr kumimoji="0" lang="es-ES" sz="2800" b="1" dirty="0"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6" name="Line 8"/>
          <p:cNvSpPr>
            <a:spLocks noChangeShapeType="1"/>
          </p:cNvSpPr>
          <p:nvPr/>
        </p:nvSpPr>
        <p:spPr bwMode="auto">
          <a:xfrm flipH="1">
            <a:off x="2771774" y="620689"/>
            <a:ext cx="936129" cy="72075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34844" name="Line 16"/>
          <p:cNvSpPr>
            <a:spLocks noChangeShapeType="1"/>
          </p:cNvSpPr>
          <p:nvPr/>
        </p:nvSpPr>
        <p:spPr bwMode="auto">
          <a:xfrm>
            <a:off x="4932040" y="620688"/>
            <a:ext cx="1512168" cy="648072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34870" name="Line 34"/>
          <p:cNvSpPr>
            <a:spLocks noChangeShapeType="1"/>
          </p:cNvSpPr>
          <p:nvPr/>
        </p:nvSpPr>
        <p:spPr bwMode="auto">
          <a:xfrm>
            <a:off x="2627313" y="5807075"/>
            <a:ext cx="288925" cy="21590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34869" name="Line 33"/>
          <p:cNvSpPr>
            <a:spLocks noChangeShapeType="1"/>
          </p:cNvSpPr>
          <p:nvPr/>
        </p:nvSpPr>
        <p:spPr bwMode="auto">
          <a:xfrm flipH="1">
            <a:off x="1979712" y="5733256"/>
            <a:ext cx="288925" cy="21590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143362" name="AutoShape 2"/>
          <p:cNvSpPr>
            <a:spLocks noChangeArrowheads="1"/>
          </p:cNvSpPr>
          <p:nvPr/>
        </p:nvSpPr>
        <p:spPr bwMode="auto">
          <a:xfrm>
            <a:off x="1514474" y="1355725"/>
            <a:ext cx="2193429" cy="431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000" b="1" dirty="0" smtClean="0">
                <a:solidFill>
                  <a:srgbClr val="FFCC00"/>
                </a:solidFill>
                <a:latin typeface="Verdana" pitchFamily="34" charset="0"/>
              </a:rPr>
              <a:t>MECANISMO</a:t>
            </a:r>
            <a:endParaRPr kumimoji="0" lang="es-ES" sz="20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43363" name="AutoShape 3"/>
          <p:cNvSpPr>
            <a:spLocks noChangeArrowheads="1"/>
          </p:cNvSpPr>
          <p:nvPr/>
        </p:nvSpPr>
        <p:spPr bwMode="auto">
          <a:xfrm>
            <a:off x="4870450" y="3440113"/>
            <a:ext cx="1717774" cy="431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000" b="1" dirty="0" smtClean="0">
                <a:solidFill>
                  <a:srgbClr val="FFCC00"/>
                </a:solidFill>
                <a:latin typeface="Verdana" pitchFamily="34" charset="0"/>
              </a:rPr>
              <a:t>ABIERTO</a:t>
            </a:r>
            <a:endParaRPr kumimoji="0" lang="es-ES" sz="20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43364" name="AutoShape 4"/>
          <p:cNvSpPr>
            <a:spLocks noChangeArrowheads="1"/>
          </p:cNvSpPr>
          <p:nvPr/>
        </p:nvSpPr>
        <p:spPr bwMode="auto">
          <a:xfrm>
            <a:off x="6743700" y="3440113"/>
            <a:ext cx="1788740" cy="431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000" b="1" dirty="0" smtClean="0">
                <a:solidFill>
                  <a:srgbClr val="FFCC00"/>
                </a:solidFill>
                <a:latin typeface="Verdana" pitchFamily="34" charset="0"/>
              </a:rPr>
              <a:t>CERRADO</a:t>
            </a:r>
            <a:endParaRPr kumimoji="0" lang="es-ES" sz="20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43365" name="AutoShape 5"/>
          <p:cNvSpPr>
            <a:spLocks noChangeArrowheads="1"/>
          </p:cNvSpPr>
          <p:nvPr/>
        </p:nvSpPr>
        <p:spPr bwMode="auto">
          <a:xfrm>
            <a:off x="5908675" y="2432050"/>
            <a:ext cx="1512888" cy="431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000" b="1" dirty="0" smtClean="0">
                <a:solidFill>
                  <a:srgbClr val="FFCC00"/>
                </a:solidFill>
                <a:latin typeface="Verdana" pitchFamily="34" charset="0"/>
              </a:rPr>
              <a:t>SISTEMA</a:t>
            </a:r>
            <a:endParaRPr kumimoji="0" lang="es-ES" sz="20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43366" name="AutoShape 6"/>
          <p:cNvSpPr>
            <a:spLocks noChangeArrowheads="1"/>
          </p:cNvSpPr>
          <p:nvPr/>
        </p:nvSpPr>
        <p:spPr bwMode="auto">
          <a:xfrm>
            <a:off x="5364088" y="1484784"/>
            <a:ext cx="3167955" cy="432519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000" b="1" dirty="0" smtClean="0">
                <a:solidFill>
                  <a:srgbClr val="FFCC00"/>
                </a:solidFill>
                <a:latin typeface="Verdana" pitchFamily="34" charset="0"/>
              </a:rPr>
              <a:t>CARACTERÍSTICA</a:t>
            </a:r>
            <a:endParaRPr kumimoji="0" lang="es-ES" sz="20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43367" name="AutoShape 7"/>
          <p:cNvSpPr>
            <a:spLocks noChangeArrowheads="1"/>
          </p:cNvSpPr>
          <p:nvPr/>
        </p:nvSpPr>
        <p:spPr bwMode="auto">
          <a:xfrm>
            <a:off x="2843808" y="332656"/>
            <a:ext cx="2808287" cy="3603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b="1" dirty="0">
                <a:solidFill>
                  <a:srgbClr val="FFCC00"/>
                </a:solidFill>
                <a:latin typeface="Verdana" pitchFamily="34" charset="0"/>
              </a:rPr>
              <a:t>HOMEOSTASIS</a:t>
            </a:r>
          </a:p>
        </p:txBody>
      </p:sp>
      <p:sp>
        <p:nvSpPr>
          <p:cNvPr id="34837" name="Text Box 9"/>
          <p:cNvSpPr txBox="1">
            <a:spLocks noChangeArrowheads="1"/>
          </p:cNvSpPr>
          <p:nvPr/>
        </p:nvSpPr>
        <p:spPr bwMode="auto">
          <a:xfrm>
            <a:off x="2555875" y="908050"/>
            <a:ext cx="1152525" cy="3048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s-ES" sz="1400" b="1" dirty="0" smtClean="0">
                <a:solidFill>
                  <a:srgbClr val="FF9900"/>
                </a:solidFill>
                <a:latin typeface="Verdana" pitchFamily="34" charset="0"/>
              </a:rPr>
              <a:t>ES UN</a:t>
            </a:r>
            <a:endParaRPr kumimoji="0" lang="es-ES" sz="1400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34838" name="Line 10"/>
          <p:cNvSpPr>
            <a:spLocks noChangeShapeType="1"/>
          </p:cNvSpPr>
          <p:nvPr/>
        </p:nvSpPr>
        <p:spPr bwMode="auto">
          <a:xfrm flipH="1">
            <a:off x="2447925" y="1792288"/>
            <a:ext cx="6350" cy="492125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34839" name="Text Box 11"/>
          <p:cNvSpPr txBox="1">
            <a:spLocks noChangeArrowheads="1"/>
          </p:cNvSpPr>
          <p:nvPr/>
        </p:nvSpPr>
        <p:spPr bwMode="auto">
          <a:xfrm>
            <a:off x="2092325" y="1858963"/>
            <a:ext cx="717550" cy="3048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s-ES" sz="1400" b="1" dirty="0" smtClean="0">
                <a:solidFill>
                  <a:srgbClr val="FF9900"/>
                </a:solidFill>
                <a:latin typeface="Verdana" pitchFamily="34" charset="0"/>
              </a:rPr>
              <a:t>QUE</a:t>
            </a:r>
            <a:endParaRPr kumimoji="0" lang="es-ES" sz="1400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34840" name="Line 12"/>
          <p:cNvSpPr>
            <a:spLocks noChangeShapeType="1"/>
          </p:cNvSpPr>
          <p:nvPr/>
        </p:nvSpPr>
        <p:spPr bwMode="auto">
          <a:xfrm>
            <a:off x="2447925" y="2673350"/>
            <a:ext cx="6350" cy="56515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34841" name="Text Box 13"/>
          <p:cNvSpPr txBox="1">
            <a:spLocks noChangeArrowheads="1"/>
          </p:cNvSpPr>
          <p:nvPr/>
        </p:nvSpPr>
        <p:spPr bwMode="auto">
          <a:xfrm>
            <a:off x="2092325" y="2805113"/>
            <a:ext cx="717550" cy="3048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s-ES" sz="1400" b="1" dirty="0" smtClean="0">
                <a:solidFill>
                  <a:srgbClr val="FF9900"/>
                </a:solidFill>
                <a:latin typeface="Verdana" pitchFamily="34" charset="0"/>
              </a:rPr>
              <a:t>EL</a:t>
            </a:r>
            <a:endParaRPr kumimoji="0" lang="es-ES" sz="1400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34842" name="Line 14"/>
          <p:cNvSpPr>
            <a:spLocks noChangeShapeType="1"/>
          </p:cNvSpPr>
          <p:nvPr/>
        </p:nvSpPr>
        <p:spPr bwMode="auto">
          <a:xfrm>
            <a:off x="2447925" y="3590925"/>
            <a:ext cx="6350" cy="56515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34843" name="Text Box 15"/>
          <p:cNvSpPr txBox="1">
            <a:spLocks noChangeArrowheads="1"/>
          </p:cNvSpPr>
          <p:nvPr/>
        </p:nvSpPr>
        <p:spPr bwMode="auto">
          <a:xfrm>
            <a:off x="2092324" y="3722688"/>
            <a:ext cx="967507" cy="307777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s-ES" sz="1400" b="1" dirty="0" smtClean="0">
                <a:solidFill>
                  <a:srgbClr val="FF9900"/>
                </a:solidFill>
                <a:latin typeface="Verdana" pitchFamily="34" charset="0"/>
              </a:rPr>
              <a:t>PARA</a:t>
            </a:r>
            <a:endParaRPr kumimoji="0" lang="es-ES" sz="1400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34845" name="Line 17"/>
          <p:cNvSpPr>
            <a:spLocks noChangeShapeType="1"/>
          </p:cNvSpPr>
          <p:nvPr/>
        </p:nvSpPr>
        <p:spPr bwMode="auto">
          <a:xfrm>
            <a:off x="6689725" y="1295400"/>
            <a:ext cx="1588" cy="1905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es-AR"/>
          </a:p>
        </p:txBody>
      </p:sp>
      <p:sp>
        <p:nvSpPr>
          <p:cNvPr id="34846" name="Text Box 18"/>
          <p:cNvSpPr txBox="1">
            <a:spLocks noChangeArrowheads="1"/>
          </p:cNvSpPr>
          <p:nvPr/>
        </p:nvSpPr>
        <p:spPr bwMode="auto">
          <a:xfrm>
            <a:off x="6012160" y="1052513"/>
            <a:ext cx="1368152" cy="338554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s-ES" sz="1600" b="1" dirty="0" smtClean="0">
                <a:solidFill>
                  <a:srgbClr val="FF9900"/>
                </a:solidFill>
                <a:latin typeface="Verdana" pitchFamily="34" charset="0"/>
              </a:rPr>
              <a:t>ES LA</a:t>
            </a:r>
            <a:endParaRPr kumimoji="0" lang="es-ES" sz="1600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34847" name="Line 19"/>
          <p:cNvSpPr>
            <a:spLocks noChangeShapeType="1"/>
          </p:cNvSpPr>
          <p:nvPr/>
        </p:nvSpPr>
        <p:spPr bwMode="auto">
          <a:xfrm>
            <a:off x="6697663" y="1849438"/>
            <a:ext cx="6350" cy="56515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es-AR"/>
          </a:p>
        </p:txBody>
      </p:sp>
      <p:sp>
        <p:nvSpPr>
          <p:cNvPr id="34848" name="Text Box 20"/>
          <p:cNvSpPr txBox="1">
            <a:spLocks noChangeArrowheads="1"/>
          </p:cNvSpPr>
          <p:nvPr/>
        </p:nvSpPr>
        <p:spPr bwMode="auto">
          <a:xfrm>
            <a:off x="5940152" y="1988840"/>
            <a:ext cx="1354856" cy="307777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s-ES" sz="1400" b="1" dirty="0" smtClean="0">
                <a:solidFill>
                  <a:srgbClr val="FF9900"/>
                </a:solidFill>
                <a:latin typeface="Verdana" pitchFamily="34" charset="0"/>
              </a:rPr>
              <a:t>DE UN</a:t>
            </a:r>
            <a:endParaRPr kumimoji="0" lang="es-ES" sz="1400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34849" name="Line 21"/>
          <p:cNvSpPr>
            <a:spLocks noChangeShapeType="1"/>
          </p:cNvSpPr>
          <p:nvPr/>
        </p:nvSpPr>
        <p:spPr bwMode="auto">
          <a:xfrm flipH="1">
            <a:off x="6156176" y="3140968"/>
            <a:ext cx="565819" cy="29914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es-AR"/>
          </a:p>
        </p:txBody>
      </p:sp>
      <p:sp>
        <p:nvSpPr>
          <p:cNvPr id="34850" name="Line 22"/>
          <p:cNvSpPr>
            <a:spLocks noChangeShapeType="1"/>
          </p:cNvSpPr>
          <p:nvPr/>
        </p:nvSpPr>
        <p:spPr bwMode="auto">
          <a:xfrm>
            <a:off x="6660232" y="3212976"/>
            <a:ext cx="443831" cy="22713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es-AR"/>
          </a:p>
        </p:txBody>
      </p:sp>
      <p:sp>
        <p:nvSpPr>
          <p:cNvPr id="34851" name="Line 23"/>
          <p:cNvSpPr>
            <a:spLocks noChangeShapeType="1"/>
          </p:cNvSpPr>
          <p:nvPr/>
        </p:nvSpPr>
        <p:spPr bwMode="auto">
          <a:xfrm>
            <a:off x="6670675" y="2863850"/>
            <a:ext cx="3175" cy="23812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es-AR"/>
          </a:p>
        </p:txBody>
      </p:sp>
      <p:sp>
        <p:nvSpPr>
          <p:cNvPr id="34852" name="Oval 24"/>
          <p:cNvSpPr>
            <a:spLocks noChangeArrowheads="1"/>
          </p:cNvSpPr>
          <p:nvPr/>
        </p:nvSpPr>
        <p:spPr bwMode="auto">
          <a:xfrm>
            <a:off x="6597650" y="3135313"/>
            <a:ext cx="114300" cy="119062"/>
          </a:xfrm>
          <a:prstGeom prst="ellips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143385" name="AutoShape 25"/>
          <p:cNvSpPr>
            <a:spLocks noChangeArrowheads="1"/>
          </p:cNvSpPr>
          <p:nvPr/>
        </p:nvSpPr>
        <p:spPr bwMode="auto">
          <a:xfrm>
            <a:off x="1803400" y="2290763"/>
            <a:ext cx="1616472" cy="431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000" b="1" dirty="0" smtClean="0">
                <a:solidFill>
                  <a:srgbClr val="FFCC00"/>
                </a:solidFill>
                <a:latin typeface="Verdana" pitchFamily="34" charset="0"/>
              </a:rPr>
              <a:t>REGULA</a:t>
            </a:r>
            <a:endParaRPr kumimoji="0" lang="es-ES" sz="20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43386" name="AutoShape 26"/>
          <p:cNvSpPr>
            <a:spLocks noChangeArrowheads="1"/>
          </p:cNvSpPr>
          <p:nvPr/>
        </p:nvSpPr>
        <p:spPr bwMode="auto">
          <a:xfrm>
            <a:off x="1047750" y="3200400"/>
            <a:ext cx="3380234" cy="431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000" b="1" dirty="0" smtClean="0">
                <a:solidFill>
                  <a:srgbClr val="FFCC00"/>
                </a:solidFill>
                <a:latin typeface="Verdana" pitchFamily="34" charset="0"/>
              </a:rPr>
              <a:t>AMBIENTE INTERNO</a:t>
            </a:r>
            <a:endParaRPr kumimoji="0" lang="es-ES" sz="20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43387" name="AutoShape 27"/>
          <p:cNvSpPr>
            <a:spLocks noChangeArrowheads="1"/>
          </p:cNvSpPr>
          <p:nvPr/>
        </p:nvSpPr>
        <p:spPr bwMode="auto">
          <a:xfrm>
            <a:off x="812800" y="5978525"/>
            <a:ext cx="1512888" cy="431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000" b="1" dirty="0" smtClean="0">
                <a:solidFill>
                  <a:srgbClr val="FFCC00"/>
                </a:solidFill>
                <a:latin typeface="Verdana" pitchFamily="34" charset="0"/>
              </a:rPr>
              <a:t>ESTABLE</a:t>
            </a:r>
            <a:endParaRPr kumimoji="0" lang="es-ES" sz="20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43388" name="AutoShape 28"/>
          <p:cNvSpPr>
            <a:spLocks noChangeArrowheads="1"/>
          </p:cNvSpPr>
          <p:nvPr/>
        </p:nvSpPr>
        <p:spPr bwMode="auto">
          <a:xfrm>
            <a:off x="2568574" y="5994400"/>
            <a:ext cx="2003425" cy="431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000" b="1" dirty="0" smtClean="0">
                <a:solidFill>
                  <a:srgbClr val="FFCC00"/>
                </a:solidFill>
                <a:latin typeface="Verdana" pitchFamily="34" charset="0"/>
              </a:rPr>
              <a:t>CONSTANTE</a:t>
            </a:r>
            <a:endParaRPr kumimoji="0" lang="es-ES" sz="20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34865" name="Line 29"/>
          <p:cNvSpPr>
            <a:spLocks noChangeShapeType="1"/>
          </p:cNvSpPr>
          <p:nvPr/>
        </p:nvSpPr>
        <p:spPr bwMode="auto">
          <a:xfrm>
            <a:off x="2447925" y="4524375"/>
            <a:ext cx="6350" cy="56515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34866" name="Text Box 30"/>
          <p:cNvSpPr txBox="1">
            <a:spLocks noChangeArrowheads="1"/>
          </p:cNvSpPr>
          <p:nvPr/>
        </p:nvSpPr>
        <p:spPr bwMode="auto">
          <a:xfrm>
            <a:off x="2092325" y="4621213"/>
            <a:ext cx="717550" cy="3048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s-ES" sz="1400" b="1" dirty="0" smtClean="0">
                <a:solidFill>
                  <a:srgbClr val="FF9900"/>
                </a:solidFill>
                <a:latin typeface="Verdana" pitchFamily="34" charset="0"/>
              </a:rPr>
              <a:t>UNA</a:t>
            </a:r>
            <a:endParaRPr kumimoji="0" lang="es-ES" sz="1400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34867" name="Line 31"/>
          <p:cNvSpPr>
            <a:spLocks noChangeShapeType="1"/>
          </p:cNvSpPr>
          <p:nvPr/>
        </p:nvSpPr>
        <p:spPr bwMode="auto">
          <a:xfrm>
            <a:off x="2451100" y="5435600"/>
            <a:ext cx="0" cy="2174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34868" name="Text Box 32"/>
          <p:cNvSpPr txBox="1">
            <a:spLocks noChangeArrowheads="1"/>
          </p:cNvSpPr>
          <p:nvPr/>
        </p:nvSpPr>
        <p:spPr bwMode="auto">
          <a:xfrm>
            <a:off x="1907704" y="5589240"/>
            <a:ext cx="1363489" cy="307777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s-ES" sz="1400" b="1" dirty="0" smtClean="0">
                <a:solidFill>
                  <a:srgbClr val="FF9900"/>
                </a:solidFill>
                <a:latin typeface="Verdana" pitchFamily="34" charset="0"/>
              </a:rPr>
              <a:t>QUE SEA</a:t>
            </a:r>
            <a:endParaRPr kumimoji="0" lang="es-ES" sz="1400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143395" name="AutoShape 35"/>
          <p:cNvSpPr>
            <a:spLocks noChangeArrowheads="1"/>
          </p:cNvSpPr>
          <p:nvPr/>
        </p:nvSpPr>
        <p:spPr bwMode="auto">
          <a:xfrm>
            <a:off x="1514475" y="4106863"/>
            <a:ext cx="1873250" cy="431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000" b="1" dirty="0" smtClean="0">
                <a:solidFill>
                  <a:srgbClr val="FFCC00"/>
                </a:solidFill>
                <a:latin typeface="Verdana" pitchFamily="34" charset="0"/>
              </a:rPr>
              <a:t>MANTENER</a:t>
            </a:r>
            <a:endParaRPr kumimoji="0" lang="es-ES" sz="20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43396" name="AutoShape 36"/>
          <p:cNvSpPr>
            <a:spLocks noChangeArrowheads="1"/>
          </p:cNvSpPr>
          <p:nvPr/>
        </p:nvSpPr>
        <p:spPr bwMode="auto">
          <a:xfrm>
            <a:off x="1587500" y="4975225"/>
            <a:ext cx="1976388" cy="431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000" b="1" dirty="0" smtClean="0">
                <a:solidFill>
                  <a:srgbClr val="FFCC00"/>
                </a:solidFill>
                <a:latin typeface="Verdana" pitchFamily="34" charset="0"/>
              </a:rPr>
              <a:t>CONDICIÓN</a:t>
            </a:r>
            <a:endParaRPr kumimoji="0" lang="es-ES" sz="2000" b="1" dirty="0">
              <a:solidFill>
                <a:srgbClr val="FFCC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23850" y="1412776"/>
            <a:ext cx="8820150" cy="5616623"/>
          </a:xfr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marL="533400" lvl="1" indent="-354013" eaLnBrk="1" hangingPunct="1">
              <a:lnSpc>
                <a:spcPct val="90000"/>
              </a:lnSpc>
              <a:spcAft>
                <a:spcPct val="30000"/>
              </a:spcAft>
              <a:buClr>
                <a:srgbClr val="FF6600"/>
              </a:buClr>
              <a:buFont typeface="Wingdings" pitchFamily="2" charset="2"/>
              <a:buAutoNum type="arabicPeriod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NIVEL DE ACTIVIDAD REQUERIDO PARA MANTENER LA ESTABILIDAD EN AMBIENTES CONSTANTEMENTE CAMBIANTES</a:t>
            </a:r>
          </a:p>
          <a:p>
            <a:pPr marL="533400" lvl="1" indent="-354013" eaLnBrk="1" hangingPunct="1">
              <a:lnSpc>
                <a:spcPct val="90000"/>
              </a:lnSpc>
              <a:spcAft>
                <a:spcPct val="30000"/>
              </a:spcAft>
              <a:buClr>
                <a:srgbClr val="FF6600"/>
              </a:buClr>
              <a:buFont typeface="Wingdings" pitchFamily="2" charset="2"/>
              <a:buAutoNum type="arabicPeriod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MANTENER LA ESTABILIDAD A TRAVÉS DE CAMBIOS</a:t>
            </a:r>
          </a:p>
          <a:p>
            <a:pPr marL="533400" lvl="1" indent="-354013" eaLnBrk="1" hangingPunct="1">
              <a:lnSpc>
                <a:spcPct val="90000"/>
              </a:lnSpc>
              <a:spcAft>
                <a:spcPct val="30000"/>
              </a:spcAft>
              <a:buClr>
                <a:srgbClr val="FF6600"/>
              </a:buClr>
              <a:buFont typeface="Wingdings" pitchFamily="2" charset="2"/>
              <a:buAutoNum type="arabicPeriod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PROCESO ACTIVO PARA MANTENER LA HOMEOSTASIS</a:t>
            </a:r>
          </a:p>
          <a:p>
            <a:pPr marL="533400" lvl="1" indent="-354013" eaLnBrk="1" hangingPunct="1">
              <a:lnSpc>
                <a:spcPct val="90000"/>
              </a:lnSpc>
              <a:spcAft>
                <a:spcPct val="30000"/>
              </a:spcAft>
              <a:buClr>
                <a:srgbClr val="FF6600"/>
              </a:buClr>
              <a:buFont typeface="Wingdings" pitchFamily="2" charset="2"/>
              <a:buAutoNum type="arabicPeriod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MÚLTIPLES EFECTORES “SET POINTS VARIABLES</a:t>
            </a:r>
          </a:p>
          <a:p>
            <a:pPr marL="533400" lvl="1" indent="-354013" eaLnBrk="1" hangingPunct="1">
              <a:lnSpc>
                <a:spcPct val="90000"/>
              </a:lnSpc>
              <a:spcAft>
                <a:spcPct val="30000"/>
              </a:spcAft>
              <a:buClr>
                <a:srgbClr val="FF6600"/>
              </a:buClr>
              <a:buFont typeface="Wingdings" pitchFamily="2" charset="2"/>
              <a:buAutoNum type="arabicPeriod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LOS EFECTORES ALOSTÁTICOS MANTIENES LOS EFECTORES HOMEOSTÁTICOS</a:t>
            </a:r>
          </a:p>
          <a:p>
            <a:pPr marL="533400" lvl="1" indent="-354013" eaLnBrk="1" hangingPunct="1">
              <a:lnSpc>
                <a:spcPct val="90000"/>
              </a:lnSpc>
              <a:spcAft>
                <a:spcPct val="30000"/>
              </a:spcAft>
              <a:buClr>
                <a:srgbClr val="FF6600"/>
              </a:buClr>
              <a:buFont typeface="Wingdings" pitchFamily="2" charset="2"/>
              <a:buAutoNum type="arabicPeriod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 NECESITAN ESTAR CONSTANTES</a:t>
            </a:r>
          </a:p>
          <a:p>
            <a:pPr marL="533400" lvl="1" indent="-354013" eaLnBrk="1" hangingPunct="1">
              <a:lnSpc>
                <a:spcPct val="90000"/>
              </a:lnSpc>
              <a:spcAft>
                <a:spcPct val="30000"/>
              </a:spcAft>
              <a:buClr>
                <a:srgbClr val="FF6600"/>
              </a:buClr>
              <a:buFont typeface="Wingdings" pitchFamily="2" charset="2"/>
              <a:buAutoNum type="arabicPeriod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PROCESOS QUE CONDUCEN A LA ADAPTACIÓN O A LA PATOLOGÍA.</a:t>
            </a:r>
          </a:p>
        </p:txBody>
      </p:sp>
      <p:sp>
        <p:nvSpPr>
          <p:cNvPr id="73733" name="AutoShape 5"/>
          <p:cNvSpPr>
            <a:spLocks noChangeArrowheads="1"/>
          </p:cNvSpPr>
          <p:nvPr/>
        </p:nvSpPr>
        <p:spPr bwMode="auto">
          <a:xfrm>
            <a:off x="1691680" y="1"/>
            <a:ext cx="6336704" cy="98072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4000" b="1" dirty="0">
                <a:solidFill>
                  <a:schemeClr val="tx1">
                    <a:lumMod val="95000"/>
                  </a:schemeClr>
                </a:solidFill>
                <a:latin typeface="Verdana" pitchFamily="34" charset="0"/>
              </a:rPr>
              <a:t>ALOSTASIS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uario\Mis imágenes\lago ana tzare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gradFill>
            <a:gsLst>
              <a:gs pos="96000">
                <a:srgbClr val="FFF200">
                  <a:alpha val="0"/>
                </a:srgb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</a:gradFill>
        </p:spPr>
      </p:pic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684213" y="1958191"/>
            <a:ext cx="80645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indent="-277813">
              <a:buClr>
                <a:srgbClr val="CC6600"/>
              </a:buClr>
              <a:buSzPct val="140000"/>
              <a:buFontTx/>
              <a:buChar char="•"/>
            </a:pPr>
            <a:r>
              <a:rPr kumimoji="0" lang="es-ES" b="0" dirty="0" smtClean="0">
                <a:solidFill>
                  <a:schemeClr val="bg1"/>
                </a:solidFill>
                <a:latin typeface="Verdana" pitchFamily="34" charset="0"/>
              </a:rPr>
              <a:t>“</a:t>
            </a:r>
            <a:r>
              <a:rPr kumimoji="0" lang="es-ES" b="1" dirty="0" smtClean="0">
                <a:solidFill>
                  <a:srgbClr val="FBFE76"/>
                </a:solidFill>
                <a:latin typeface="Arial Black" pitchFamily="34" charset="0"/>
              </a:rPr>
              <a:t>PRECIO QUE PAGA EL ORGANISMO” POR ESTAR FORZADO A ADAPTARSE A SITUACIONES PSICOSOCIALES O FÍSICAS ADVERSAS. “COSTO” DE LA ACOMODACIÓN.</a:t>
            </a:r>
          </a:p>
          <a:p>
            <a:pPr lvl="1" indent="-277813">
              <a:buClr>
                <a:srgbClr val="CC6600"/>
              </a:buClr>
              <a:buSzPct val="140000"/>
              <a:buFontTx/>
              <a:buChar char="•"/>
            </a:pPr>
            <a:endParaRPr kumimoji="0" lang="es-ES" b="1" dirty="0" smtClean="0">
              <a:solidFill>
                <a:srgbClr val="FBFE76"/>
              </a:solidFill>
              <a:latin typeface="Arial Black" pitchFamily="34" charset="0"/>
            </a:endParaRPr>
          </a:p>
          <a:p>
            <a:pPr lvl="1" indent="-277813">
              <a:buClr>
                <a:srgbClr val="CC6600"/>
              </a:buClr>
              <a:buSzPct val="140000"/>
              <a:buFontTx/>
              <a:buChar char="•"/>
            </a:pPr>
            <a:r>
              <a:rPr kumimoji="0" lang="es-ES" b="1" dirty="0" smtClean="0">
                <a:solidFill>
                  <a:srgbClr val="FBFE76"/>
                </a:solidFill>
                <a:latin typeface="Arial Black" pitchFamily="34" charset="0"/>
              </a:rPr>
              <a:t>DESGASTE ACUMULATIVO QUE RESULTA DE LA HIPERACTIVIDAD CRÓNICA PARA ADAPTARSE A LAS DEMANDAS CONSTANTES.</a:t>
            </a:r>
          </a:p>
          <a:p>
            <a:pPr lvl="1" indent="-277813">
              <a:buClr>
                <a:srgbClr val="CC6600"/>
              </a:buClr>
              <a:buSzPct val="140000"/>
              <a:buFontTx/>
              <a:buChar char="•"/>
            </a:pPr>
            <a:endParaRPr kumimoji="0" lang="es-ES" b="1" dirty="0" smtClean="0">
              <a:solidFill>
                <a:srgbClr val="FBFE76"/>
              </a:solidFill>
              <a:latin typeface="Arial Black" pitchFamily="34" charset="0"/>
            </a:endParaRPr>
          </a:p>
          <a:p>
            <a:pPr lvl="1" indent="-277813">
              <a:buClr>
                <a:srgbClr val="CC6600"/>
              </a:buClr>
              <a:buSzPct val="140000"/>
              <a:buFontTx/>
              <a:buChar char="•"/>
            </a:pPr>
            <a:r>
              <a:rPr kumimoji="0" lang="es-ES" b="1" dirty="0" smtClean="0">
                <a:solidFill>
                  <a:srgbClr val="FBFE76"/>
                </a:solidFill>
                <a:latin typeface="Arial Black" pitchFamily="34" charset="0"/>
              </a:rPr>
              <a:t>“MUCHA ALOSTASIS O INEFICIENTE ALOSTASIS”</a:t>
            </a:r>
          </a:p>
          <a:p>
            <a:pPr lvl="1" indent="-277813">
              <a:buClr>
                <a:srgbClr val="CC6600"/>
              </a:buClr>
              <a:buSzPct val="140000"/>
              <a:buFontTx/>
              <a:buChar char="•"/>
            </a:pPr>
            <a:endParaRPr kumimoji="0" lang="es-ES" b="1" dirty="0" smtClean="0">
              <a:solidFill>
                <a:srgbClr val="FBFE76"/>
              </a:solidFill>
              <a:latin typeface="Arial Black" pitchFamily="34" charset="0"/>
            </a:endParaRPr>
          </a:p>
          <a:p>
            <a:pPr lvl="1" indent="-277813">
              <a:buClr>
                <a:srgbClr val="CC6600"/>
              </a:buClr>
              <a:buSzPct val="140000"/>
              <a:buFontTx/>
              <a:buChar char="•"/>
            </a:pPr>
            <a:r>
              <a:rPr kumimoji="0" lang="es-ES" b="1" dirty="0" smtClean="0">
                <a:solidFill>
                  <a:srgbClr val="FBFE76"/>
                </a:solidFill>
                <a:latin typeface="Arial Black" pitchFamily="34" charset="0"/>
              </a:rPr>
              <a:t>.ESTADO ALOSTÁTICO: ACTIVIDAD ELEVADA O DESREGULADA DE MEDIADORES DE LA ALOSTASIS QUE CAUSAN LA CARGA ALOSTÁTICA.</a:t>
            </a:r>
          </a:p>
          <a:p>
            <a:pPr eaLnBrk="0" hangingPunct="0">
              <a:buClr>
                <a:srgbClr val="CC6600"/>
              </a:buClr>
              <a:buSzPct val="140000"/>
              <a:buFontTx/>
              <a:buChar char="•"/>
            </a:pPr>
            <a:endParaRPr kumimoji="0" lang="es-ES" b="1" dirty="0">
              <a:solidFill>
                <a:srgbClr val="FBFE76"/>
              </a:solidFill>
              <a:latin typeface="Arial Black" pitchFamily="34" charset="0"/>
            </a:endParaRPr>
          </a:p>
        </p:txBody>
      </p:sp>
      <p:sp>
        <p:nvSpPr>
          <p:cNvPr id="141315" name="AutoShape 3"/>
          <p:cNvSpPr>
            <a:spLocks noChangeArrowheads="1"/>
          </p:cNvSpPr>
          <p:nvPr/>
        </p:nvSpPr>
        <p:spPr bwMode="auto">
          <a:xfrm>
            <a:off x="2555775" y="476250"/>
            <a:ext cx="4752529" cy="43180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800" b="1" dirty="0" smtClean="0">
                <a:latin typeface="Verdana" pitchFamily="34" charset="0"/>
              </a:rPr>
              <a:t>CARGA ALOSTÁTICA</a:t>
            </a:r>
            <a:endParaRPr kumimoji="0" lang="es-ES" sz="2800" b="1" dirty="0"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839" y="2349500"/>
            <a:ext cx="2160314" cy="1800225"/>
          </a:xfrm>
          <a:prstGeom prst="rect">
            <a:avLst/>
          </a:prstGeom>
          <a:noFill/>
          <a:ln w="9525" cap="sq" algn="ctr">
            <a:noFill/>
            <a:miter lim="800000"/>
            <a:headEnd/>
            <a:tailEnd/>
          </a:ln>
        </p:spPr>
      </p:pic>
      <p:sp>
        <p:nvSpPr>
          <p:cNvPr id="109574" name="AutoShape 6"/>
          <p:cNvSpPr>
            <a:spLocks noChangeArrowheads="1"/>
          </p:cNvSpPr>
          <p:nvPr/>
        </p:nvSpPr>
        <p:spPr bwMode="auto">
          <a:xfrm>
            <a:off x="2555875" y="476250"/>
            <a:ext cx="4752975" cy="5492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800">
                <a:solidFill>
                  <a:srgbClr val="FFCC00"/>
                </a:solidFill>
                <a:latin typeface="Verdana" pitchFamily="34" charset="0"/>
              </a:rPr>
              <a:t>CARGA ALOSTÁTICA</a:t>
            </a:r>
          </a:p>
        </p:txBody>
      </p:sp>
      <p:sp>
        <p:nvSpPr>
          <p:cNvPr id="109644" name="AutoShape 76"/>
          <p:cNvSpPr>
            <a:spLocks noChangeArrowheads="1"/>
          </p:cNvSpPr>
          <p:nvPr/>
        </p:nvSpPr>
        <p:spPr bwMode="auto">
          <a:xfrm>
            <a:off x="1116013" y="2060575"/>
            <a:ext cx="1584325" cy="5762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89800"/>
                </a:srgbClr>
              </a:gs>
              <a:gs pos="64999">
                <a:srgbClr val="BA0066">
                  <a:alpha val="77901"/>
                </a:srgbClr>
              </a:gs>
              <a:gs pos="89999">
                <a:srgbClr val="FF0000">
                  <a:alpha val="69401"/>
                </a:srgbClr>
              </a:gs>
              <a:gs pos="100000">
                <a:srgbClr val="FF8200">
                  <a:alpha val="66000"/>
                </a:srgbClr>
              </a:gs>
            </a:gsLst>
            <a:lin ang="5400000" scaled="1"/>
          </a:gradFill>
          <a:ln w="19050" algn="ctr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0" lang="es-ES" sz="1200" b="1" dirty="0" smtClean="0">
                <a:solidFill>
                  <a:srgbClr val="FFCC00"/>
                </a:solidFill>
                <a:latin typeface="Verdana" pitchFamily="34" charset="0"/>
              </a:rPr>
              <a:t>MEDIO AMBIENTE</a:t>
            </a:r>
          </a:p>
          <a:p>
            <a:pPr algn="ctr">
              <a:defRPr/>
            </a:pPr>
            <a:r>
              <a:rPr kumimoji="0" lang="es-ES" sz="1200" b="1" dirty="0" smtClean="0">
                <a:solidFill>
                  <a:srgbClr val="FFCC00"/>
                </a:solidFill>
                <a:latin typeface="Verdana" pitchFamily="34" charset="0"/>
              </a:rPr>
              <a:t>ESTRESANTE</a:t>
            </a:r>
            <a:endParaRPr kumimoji="0" lang="es-ES" sz="12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09645" name="AutoShape 77"/>
          <p:cNvSpPr>
            <a:spLocks noChangeArrowheads="1"/>
          </p:cNvSpPr>
          <p:nvPr/>
        </p:nvSpPr>
        <p:spPr bwMode="auto">
          <a:xfrm>
            <a:off x="3779912" y="1628775"/>
            <a:ext cx="2304256" cy="5762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89800"/>
                </a:srgbClr>
              </a:gs>
              <a:gs pos="64999">
                <a:srgbClr val="BA0066">
                  <a:alpha val="77901"/>
                </a:srgbClr>
              </a:gs>
              <a:gs pos="89999">
                <a:srgbClr val="FF0000">
                  <a:alpha val="69401"/>
                </a:srgbClr>
              </a:gs>
              <a:gs pos="100000">
                <a:srgbClr val="FF8200">
                  <a:alpha val="66000"/>
                </a:srgbClr>
              </a:gs>
            </a:gsLst>
            <a:lin ang="5400000" scaled="1"/>
          </a:gradFill>
          <a:ln w="19050" algn="ctr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0" lang="es-ES" sz="1200" b="1" dirty="0" smtClean="0">
                <a:solidFill>
                  <a:srgbClr val="FFCC00"/>
                </a:solidFill>
                <a:latin typeface="Verdana" pitchFamily="34" charset="0"/>
              </a:rPr>
              <a:t>EVENTOS IMPORTANTES</a:t>
            </a:r>
          </a:p>
          <a:p>
            <a:pPr algn="ctr">
              <a:defRPr/>
            </a:pPr>
            <a:r>
              <a:rPr kumimoji="0" lang="es-ES" sz="1200" b="1" dirty="0" smtClean="0">
                <a:solidFill>
                  <a:srgbClr val="FFCC00"/>
                </a:solidFill>
                <a:latin typeface="Verdana" pitchFamily="34" charset="0"/>
              </a:rPr>
              <a:t>EN LA VIDA</a:t>
            </a:r>
            <a:endParaRPr kumimoji="0" lang="es-ES" sz="12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09646" name="AutoShape 78"/>
          <p:cNvSpPr>
            <a:spLocks noChangeArrowheads="1"/>
          </p:cNvSpPr>
          <p:nvPr/>
        </p:nvSpPr>
        <p:spPr bwMode="auto">
          <a:xfrm>
            <a:off x="3635375" y="6021388"/>
            <a:ext cx="2592388" cy="5762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89800"/>
                </a:srgbClr>
              </a:gs>
              <a:gs pos="64999">
                <a:srgbClr val="BA0066">
                  <a:alpha val="77901"/>
                </a:srgbClr>
              </a:gs>
              <a:gs pos="89999">
                <a:srgbClr val="FF0000">
                  <a:alpha val="69401"/>
                </a:srgbClr>
              </a:gs>
              <a:gs pos="100000">
                <a:srgbClr val="FF8200">
                  <a:alpha val="66000"/>
                </a:srgbClr>
              </a:gs>
            </a:gsLst>
            <a:lin ang="5400000" scaled="1"/>
          </a:gradFill>
          <a:ln w="19050" algn="ctr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0" lang="es-ES" sz="1600" b="1" dirty="0">
                <a:solidFill>
                  <a:srgbClr val="FFCC00"/>
                </a:solidFill>
                <a:latin typeface="Verdana" pitchFamily="34" charset="0"/>
              </a:rPr>
              <a:t>CARGA ALOSTATICA</a:t>
            </a:r>
          </a:p>
        </p:txBody>
      </p:sp>
      <p:sp>
        <p:nvSpPr>
          <p:cNvPr id="109647" name="AutoShape 79"/>
          <p:cNvSpPr>
            <a:spLocks noChangeArrowheads="1"/>
          </p:cNvSpPr>
          <p:nvPr/>
        </p:nvSpPr>
        <p:spPr bwMode="auto">
          <a:xfrm>
            <a:off x="1258888" y="5157788"/>
            <a:ext cx="2087562" cy="3587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89800"/>
                </a:srgbClr>
              </a:gs>
              <a:gs pos="64999">
                <a:srgbClr val="BA0066">
                  <a:alpha val="77901"/>
                </a:srgbClr>
              </a:gs>
              <a:gs pos="89999">
                <a:srgbClr val="FF0000">
                  <a:alpha val="69401"/>
                </a:srgbClr>
              </a:gs>
              <a:gs pos="100000">
                <a:srgbClr val="FF8200">
                  <a:alpha val="66000"/>
                </a:srgbClr>
              </a:gs>
            </a:gsLst>
            <a:lin ang="5400000" scaled="1"/>
          </a:gradFill>
          <a:ln w="19050" algn="ctr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0" lang="es-ES" sz="1400" b="1" dirty="0">
                <a:solidFill>
                  <a:srgbClr val="FFCC00"/>
                </a:solidFill>
                <a:latin typeface="Verdana" pitchFamily="34" charset="0"/>
              </a:rPr>
              <a:t>ALOSTASIS</a:t>
            </a:r>
          </a:p>
        </p:txBody>
      </p:sp>
      <p:sp>
        <p:nvSpPr>
          <p:cNvPr id="109648" name="AutoShape 80"/>
          <p:cNvSpPr>
            <a:spLocks noChangeArrowheads="1"/>
          </p:cNvSpPr>
          <p:nvPr/>
        </p:nvSpPr>
        <p:spPr bwMode="auto">
          <a:xfrm>
            <a:off x="6227763" y="5157788"/>
            <a:ext cx="2087562" cy="3587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89800"/>
                </a:srgbClr>
              </a:gs>
              <a:gs pos="64999">
                <a:srgbClr val="BA0066">
                  <a:alpha val="77901"/>
                </a:srgbClr>
              </a:gs>
              <a:gs pos="89999">
                <a:srgbClr val="FF0000">
                  <a:alpha val="69401"/>
                </a:srgbClr>
              </a:gs>
              <a:gs pos="100000">
                <a:srgbClr val="FF8200">
                  <a:alpha val="66000"/>
                </a:srgbClr>
              </a:gs>
            </a:gsLst>
            <a:lin ang="5400000" scaled="1"/>
          </a:gradFill>
          <a:ln w="19050" algn="ctr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0" lang="es-ES" sz="1400" b="1" dirty="0">
                <a:solidFill>
                  <a:srgbClr val="FFCC00"/>
                </a:solidFill>
                <a:latin typeface="Verdana" pitchFamily="34" charset="0"/>
              </a:rPr>
              <a:t>ADAPTACION</a:t>
            </a:r>
          </a:p>
        </p:txBody>
      </p:sp>
      <p:sp>
        <p:nvSpPr>
          <p:cNvPr id="109649" name="AutoShape 81"/>
          <p:cNvSpPr>
            <a:spLocks noChangeArrowheads="1"/>
          </p:cNvSpPr>
          <p:nvPr/>
        </p:nvSpPr>
        <p:spPr bwMode="auto">
          <a:xfrm>
            <a:off x="4211638" y="4652963"/>
            <a:ext cx="1655762" cy="5746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89800"/>
                </a:srgbClr>
              </a:gs>
              <a:gs pos="64999">
                <a:srgbClr val="BA0066">
                  <a:alpha val="77901"/>
                </a:srgbClr>
              </a:gs>
              <a:gs pos="89999">
                <a:srgbClr val="FF0000">
                  <a:alpha val="69401"/>
                </a:srgbClr>
              </a:gs>
              <a:gs pos="100000">
                <a:srgbClr val="FF8200">
                  <a:alpha val="66000"/>
                </a:srgbClr>
              </a:gs>
            </a:gsLst>
            <a:lin ang="5400000" scaled="1"/>
          </a:gradFill>
          <a:ln w="19050" algn="ctr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0" lang="es-ES" sz="1400" b="1" dirty="0" smtClean="0">
                <a:solidFill>
                  <a:srgbClr val="FFCC00"/>
                </a:solidFill>
                <a:latin typeface="Verdana" pitchFamily="34" charset="0"/>
              </a:rPr>
              <a:t>RESPUESTAS</a:t>
            </a:r>
          </a:p>
          <a:p>
            <a:pPr algn="ctr">
              <a:defRPr/>
            </a:pPr>
            <a:r>
              <a:rPr kumimoji="0" lang="es-ES" sz="1400" b="1" dirty="0" smtClean="0">
                <a:solidFill>
                  <a:srgbClr val="FFCC00"/>
                </a:solidFill>
                <a:latin typeface="Verdana" pitchFamily="34" charset="0"/>
              </a:rPr>
              <a:t>FISIOLÓGICAS</a:t>
            </a:r>
            <a:endParaRPr kumimoji="0" lang="es-ES" sz="14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50200" name="AutoShape 82"/>
          <p:cNvSpPr>
            <a:spLocks noChangeArrowheads="1"/>
          </p:cNvSpPr>
          <p:nvPr/>
        </p:nvSpPr>
        <p:spPr bwMode="auto">
          <a:xfrm>
            <a:off x="4643438" y="5373688"/>
            <a:ext cx="647700" cy="5762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109651" name="AutoShape 83"/>
          <p:cNvSpPr>
            <a:spLocks noChangeArrowheads="1"/>
          </p:cNvSpPr>
          <p:nvPr/>
        </p:nvSpPr>
        <p:spPr bwMode="auto">
          <a:xfrm>
            <a:off x="6443663" y="1844675"/>
            <a:ext cx="2087562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89800"/>
                </a:srgbClr>
              </a:gs>
              <a:gs pos="64999">
                <a:srgbClr val="BA0066">
                  <a:alpha val="77901"/>
                </a:srgbClr>
              </a:gs>
              <a:gs pos="89999">
                <a:srgbClr val="FF0000">
                  <a:alpha val="69401"/>
                </a:srgbClr>
              </a:gs>
              <a:gs pos="100000">
                <a:srgbClr val="FF8200">
                  <a:alpha val="66000"/>
                </a:srgbClr>
              </a:gs>
            </a:gsLst>
            <a:lin ang="5400000" scaled="1"/>
          </a:gradFill>
          <a:ln w="19050" algn="ctr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0" lang="es-ES" sz="1400" b="1" dirty="0" smtClean="0">
                <a:solidFill>
                  <a:srgbClr val="FFCC00"/>
                </a:solidFill>
                <a:latin typeface="Verdana" pitchFamily="34" charset="0"/>
              </a:rPr>
              <a:t>TRAUMA</a:t>
            </a:r>
          </a:p>
          <a:p>
            <a:pPr algn="ctr">
              <a:defRPr/>
            </a:pPr>
            <a:r>
              <a:rPr kumimoji="0" lang="es-ES" sz="1400" b="1" dirty="0" smtClean="0">
                <a:solidFill>
                  <a:srgbClr val="FFCC00"/>
                </a:solidFill>
                <a:latin typeface="Verdana" pitchFamily="34" charset="0"/>
              </a:rPr>
              <a:t>ABUSO</a:t>
            </a:r>
            <a:endParaRPr kumimoji="0" lang="es-ES" sz="1400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50204" name="AutoShape 84"/>
          <p:cNvSpPr>
            <a:spLocks noChangeArrowheads="1"/>
          </p:cNvSpPr>
          <p:nvPr/>
        </p:nvSpPr>
        <p:spPr bwMode="auto">
          <a:xfrm>
            <a:off x="1116013" y="3284538"/>
            <a:ext cx="2016125" cy="1225550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s-ES" sz="1500" b="1" dirty="0" smtClean="0">
                <a:solidFill>
                  <a:srgbClr val="FF9933"/>
                </a:solidFill>
                <a:latin typeface="Verdana" pitchFamily="34" charset="0"/>
              </a:rPr>
              <a:t>DIFERENCIAS</a:t>
            </a:r>
          </a:p>
          <a:p>
            <a:pPr algn="ctr"/>
            <a:r>
              <a:rPr kumimoji="0" lang="es-ES" sz="1500" b="1" dirty="0" smtClean="0">
                <a:solidFill>
                  <a:srgbClr val="FF9933"/>
                </a:solidFill>
                <a:latin typeface="Verdana" pitchFamily="34" charset="0"/>
              </a:rPr>
              <a:t>INDIVIDUALES</a:t>
            </a:r>
          </a:p>
          <a:p>
            <a:pPr algn="ctr"/>
            <a:r>
              <a:rPr kumimoji="0" lang="es-ES" sz="1500" b="1" dirty="0" smtClean="0">
                <a:solidFill>
                  <a:srgbClr val="FF9933"/>
                </a:solidFill>
                <a:latin typeface="Verdana" pitchFamily="34" charset="0"/>
              </a:rPr>
              <a:t>(GENES, DESARROLLO,</a:t>
            </a:r>
          </a:p>
          <a:p>
            <a:pPr algn="ctr"/>
            <a:r>
              <a:rPr kumimoji="0" lang="es-ES" sz="1500" b="1" dirty="0" smtClean="0">
                <a:solidFill>
                  <a:srgbClr val="FF9933"/>
                </a:solidFill>
                <a:latin typeface="Verdana" pitchFamily="34" charset="0"/>
              </a:rPr>
              <a:t>EXPERIENCIA)</a:t>
            </a:r>
            <a:endParaRPr kumimoji="0" lang="es-ES" sz="1500" b="1" dirty="0">
              <a:solidFill>
                <a:srgbClr val="FF9933"/>
              </a:solidFill>
              <a:latin typeface="Verdana" pitchFamily="34" charset="0"/>
            </a:endParaRPr>
          </a:p>
        </p:txBody>
      </p:sp>
      <p:sp>
        <p:nvSpPr>
          <p:cNvPr id="50205" name="AutoShape 85"/>
          <p:cNvSpPr>
            <a:spLocks noChangeArrowheads="1"/>
          </p:cNvSpPr>
          <p:nvPr/>
        </p:nvSpPr>
        <p:spPr bwMode="auto">
          <a:xfrm>
            <a:off x="5219700" y="3357563"/>
            <a:ext cx="3671888" cy="1008062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s-ES" sz="1500" b="1" dirty="0" smtClean="0">
                <a:solidFill>
                  <a:srgbClr val="FF9933"/>
                </a:solidFill>
                <a:latin typeface="Verdana" pitchFamily="34" charset="0"/>
              </a:rPr>
              <a:t>RESPUESTAS DE</a:t>
            </a:r>
          </a:p>
          <a:p>
            <a:pPr algn="ctr"/>
            <a:r>
              <a:rPr kumimoji="0" lang="es-ES" sz="1500" b="1" dirty="0" smtClean="0">
                <a:solidFill>
                  <a:srgbClr val="FF9933"/>
                </a:solidFill>
                <a:latin typeface="Verdana" pitchFamily="34" charset="0"/>
              </a:rPr>
              <a:t>COMPORTAMIENTO</a:t>
            </a:r>
          </a:p>
          <a:p>
            <a:pPr algn="ctr"/>
            <a:r>
              <a:rPr kumimoji="0" lang="es-ES" sz="1500" b="1" dirty="0" smtClean="0">
                <a:solidFill>
                  <a:srgbClr val="FF9933"/>
                </a:solidFill>
                <a:latin typeface="Verdana" pitchFamily="34" charset="0"/>
              </a:rPr>
              <a:t>(FIGHT OR FLIGHT,</a:t>
            </a:r>
          </a:p>
          <a:p>
            <a:pPr algn="ctr"/>
            <a:r>
              <a:rPr kumimoji="0" lang="es-ES" sz="1500" b="1" dirty="0" smtClean="0">
                <a:solidFill>
                  <a:srgbClr val="FF9933"/>
                </a:solidFill>
                <a:latin typeface="Verdana" pitchFamily="34" charset="0"/>
              </a:rPr>
              <a:t>             (COMPORTAMIENTO PERSONAL)</a:t>
            </a:r>
            <a:endParaRPr kumimoji="0" lang="es-ES" sz="1500" b="1" dirty="0">
              <a:solidFill>
                <a:srgbClr val="FF9933"/>
              </a:solidFill>
              <a:latin typeface="Verdana" pitchFamily="34" charset="0"/>
            </a:endParaRPr>
          </a:p>
        </p:txBody>
      </p:sp>
      <p:pic>
        <p:nvPicPr>
          <p:cNvPr id="50206" name="Picture 86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636912"/>
            <a:ext cx="1366837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07" name="Picture 87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156176" y="2564904"/>
            <a:ext cx="1366837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208" name="AutoShape 88"/>
          <p:cNvSpPr>
            <a:spLocks noChangeArrowheads="1"/>
          </p:cNvSpPr>
          <p:nvPr/>
        </p:nvSpPr>
        <p:spPr bwMode="auto">
          <a:xfrm>
            <a:off x="4716463" y="4221163"/>
            <a:ext cx="649287" cy="50482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50209" name="AutoShape 89"/>
          <p:cNvSpPr>
            <a:spLocks noChangeArrowheads="1"/>
          </p:cNvSpPr>
          <p:nvPr/>
        </p:nvSpPr>
        <p:spPr bwMode="auto">
          <a:xfrm>
            <a:off x="3995738" y="1052513"/>
            <a:ext cx="1873250" cy="358775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s-ES" sz="1500">
                <a:solidFill>
                  <a:srgbClr val="FF9933"/>
                </a:solidFill>
                <a:latin typeface="Verdana" pitchFamily="34" charset="0"/>
              </a:rPr>
              <a:t>(Mc Ewen, 1998)</a:t>
            </a:r>
          </a:p>
        </p:txBody>
      </p:sp>
      <p:pic>
        <p:nvPicPr>
          <p:cNvPr id="50210" name="Picture 91" descr="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V="1">
            <a:off x="2413000" y="4365625"/>
            <a:ext cx="1366838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11" name="Picture 92" descr="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 flipV="1">
            <a:off x="6228184" y="4365104"/>
            <a:ext cx="1366838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212" name="Line 93"/>
          <p:cNvSpPr>
            <a:spLocks noChangeShapeType="1"/>
          </p:cNvSpPr>
          <p:nvPr/>
        </p:nvSpPr>
        <p:spPr bwMode="auto">
          <a:xfrm>
            <a:off x="5292725" y="5445125"/>
            <a:ext cx="792163" cy="0"/>
          </a:xfrm>
          <a:prstGeom prst="line">
            <a:avLst/>
          </a:prstGeom>
          <a:noFill/>
          <a:ln w="57150" cap="sq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50213" name="Line 94"/>
          <p:cNvSpPr>
            <a:spLocks noChangeShapeType="1"/>
          </p:cNvSpPr>
          <p:nvPr/>
        </p:nvSpPr>
        <p:spPr bwMode="auto">
          <a:xfrm flipH="1">
            <a:off x="3708400" y="5445125"/>
            <a:ext cx="792163" cy="0"/>
          </a:xfrm>
          <a:prstGeom prst="line">
            <a:avLst/>
          </a:prstGeom>
          <a:noFill/>
          <a:ln w="57150" cap="sq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ChangeArrowheads="1"/>
          </p:cNvSpPr>
          <p:nvPr/>
        </p:nvSpPr>
        <p:spPr bwMode="auto">
          <a:xfrm>
            <a:off x="3708400" y="1857375"/>
            <a:ext cx="1547813" cy="590550"/>
          </a:xfrm>
          <a:prstGeom prst="rect">
            <a:avLst/>
          </a:prstGeom>
          <a:gradFill rotWithShape="0">
            <a:gsLst>
              <a:gs pos="0">
                <a:srgbClr val="000082"/>
              </a:gs>
              <a:gs pos="30000">
                <a:srgbClr val="66008F">
                  <a:alpha val="89200"/>
                </a:srgbClr>
              </a:gs>
              <a:gs pos="64999">
                <a:srgbClr val="BA0066">
                  <a:alpha val="76600"/>
                </a:srgbClr>
              </a:gs>
              <a:gs pos="89999">
                <a:srgbClr val="FF0000">
                  <a:alpha val="67600"/>
                </a:srgbClr>
              </a:gs>
              <a:gs pos="100000">
                <a:srgbClr val="FF8200">
                  <a:alpha val="64000"/>
                </a:srgbClr>
              </a:gs>
            </a:gsLst>
            <a:lin ang="5400000" scaled="1"/>
          </a:gra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s-ES_tradnl" sz="1600">
                <a:solidFill>
                  <a:srgbClr val="FFCC00"/>
                </a:solidFill>
                <a:latin typeface="Verdana" pitchFamily="34" charset="0"/>
              </a:rPr>
              <a:t>Evaluación</a:t>
            </a:r>
          </a:p>
          <a:p>
            <a:pPr algn="ctr">
              <a:defRPr/>
            </a:pPr>
            <a:r>
              <a:rPr kumimoji="0" lang="es-ES_tradnl" sz="1600">
                <a:solidFill>
                  <a:srgbClr val="FFCC00"/>
                </a:solidFill>
                <a:latin typeface="Verdana" pitchFamily="34" charset="0"/>
              </a:rPr>
              <a:t>Cognitiva</a:t>
            </a:r>
            <a:endParaRPr kumimoji="0" lang="es-ES" sz="160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42339" name="Rectangle 3"/>
          <p:cNvSpPr>
            <a:spLocks noChangeArrowheads="1"/>
          </p:cNvSpPr>
          <p:nvPr/>
        </p:nvSpPr>
        <p:spPr bwMode="auto">
          <a:xfrm>
            <a:off x="3421063" y="2722563"/>
            <a:ext cx="2159000" cy="739775"/>
          </a:xfrm>
          <a:prstGeom prst="rect">
            <a:avLst/>
          </a:prstGeom>
          <a:gradFill rotWithShape="0">
            <a:gsLst>
              <a:gs pos="0">
                <a:srgbClr val="000082"/>
              </a:gs>
              <a:gs pos="30000">
                <a:srgbClr val="66008F">
                  <a:alpha val="89200"/>
                </a:srgbClr>
              </a:gs>
              <a:gs pos="64999">
                <a:srgbClr val="BA0066">
                  <a:alpha val="76600"/>
                </a:srgbClr>
              </a:gs>
              <a:gs pos="89999">
                <a:srgbClr val="FF0000">
                  <a:alpha val="67600"/>
                </a:srgbClr>
              </a:gs>
              <a:gs pos="100000">
                <a:srgbClr val="FF8200">
                  <a:alpha val="64000"/>
                </a:srgbClr>
              </a:gs>
            </a:gsLst>
            <a:lin ang="5400000" scaled="1"/>
          </a:gra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s-ES_tradnl" sz="1400">
                <a:solidFill>
                  <a:srgbClr val="FFCC00"/>
                </a:solidFill>
                <a:latin typeface="Verdana" pitchFamily="34" charset="0"/>
              </a:rPr>
              <a:t>Desafío</a:t>
            </a:r>
          </a:p>
          <a:p>
            <a:pPr algn="ctr">
              <a:defRPr/>
            </a:pPr>
            <a:r>
              <a:rPr kumimoji="0" lang="es-ES_tradnl" sz="1400">
                <a:solidFill>
                  <a:srgbClr val="FFCC00"/>
                </a:solidFill>
                <a:latin typeface="Verdana" pitchFamily="34" charset="0"/>
              </a:rPr>
              <a:t>Desamparo</a:t>
            </a:r>
          </a:p>
          <a:p>
            <a:pPr algn="ctr">
              <a:defRPr/>
            </a:pPr>
            <a:r>
              <a:rPr kumimoji="0" lang="es-ES_tradnl" sz="1400">
                <a:solidFill>
                  <a:srgbClr val="FFCC00"/>
                </a:solidFill>
                <a:latin typeface="Verdana" pitchFamily="34" charset="0"/>
              </a:rPr>
              <a:t>Desesperanza</a:t>
            </a: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265113" y="3441700"/>
            <a:ext cx="2938462" cy="527050"/>
          </a:xfrm>
          <a:prstGeom prst="rect">
            <a:avLst/>
          </a:prstGeom>
          <a:gradFill rotWithShape="0">
            <a:gsLst>
              <a:gs pos="0">
                <a:srgbClr val="000082"/>
              </a:gs>
              <a:gs pos="30000">
                <a:srgbClr val="66008F">
                  <a:alpha val="89200"/>
                </a:srgbClr>
              </a:gs>
              <a:gs pos="64999">
                <a:srgbClr val="BA0066">
                  <a:alpha val="76600"/>
                </a:srgbClr>
              </a:gs>
              <a:gs pos="89999">
                <a:srgbClr val="FF0000">
                  <a:alpha val="67600"/>
                </a:srgbClr>
              </a:gs>
              <a:gs pos="100000">
                <a:srgbClr val="FF8200">
                  <a:alpha val="64000"/>
                </a:srgbClr>
              </a:gs>
            </a:gsLst>
            <a:lin ang="5400000" scaled="1"/>
          </a:gra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0" lang="es-ES_tradnl" sz="1400">
                <a:solidFill>
                  <a:srgbClr val="FFCC00"/>
                </a:solidFill>
                <a:latin typeface="Verdana" pitchFamily="34" charset="0"/>
              </a:rPr>
              <a:t>Diferencias Individuales: </a:t>
            </a:r>
          </a:p>
          <a:p>
            <a:pPr algn="ctr">
              <a:defRPr/>
            </a:pPr>
            <a:r>
              <a:rPr kumimoji="0" lang="es-ES_tradnl" sz="1400" b="0">
                <a:solidFill>
                  <a:srgbClr val="FFCC00"/>
                </a:solidFill>
                <a:latin typeface="Verdana" pitchFamily="34" charset="0"/>
              </a:rPr>
              <a:t>Genes, Experiencia, Desarrollo</a:t>
            </a:r>
            <a:endParaRPr kumimoji="0" lang="es-ES" sz="1400" b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6084888" y="3082925"/>
            <a:ext cx="2843212" cy="952500"/>
          </a:xfrm>
          <a:prstGeom prst="rect">
            <a:avLst/>
          </a:prstGeom>
          <a:gradFill rotWithShape="0">
            <a:gsLst>
              <a:gs pos="0">
                <a:srgbClr val="000082"/>
              </a:gs>
              <a:gs pos="30000">
                <a:srgbClr val="66008F">
                  <a:alpha val="89200"/>
                </a:srgbClr>
              </a:gs>
              <a:gs pos="64999">
                <a:srgbClr val="BA0066">
                  <a:alpha val="76600"/>
                </a:srgbClr>
              </a:gs>
              <a:gs pos="89999">
                <a:srgbClr val="FF0000">
                  <a:alpha val="67600"/>
                </a:srgbClr>
              </a:gs>
              <a:gs pos="100000">
                <a:srgbClr val="FF8200">
                  <a:alpha val="64000"/>
                </a:srgbClr>
              </a:gs>
            </a:gsLst>
            <a:lin ang="5400000" scaled="1"/>
          </a:gra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s-ES_tradnl" sz="1400">
                <a:solidFill>
                  <a:srgbClr val="FFCC00"/>
                </a:solidFill>
                <a:latin typeface="Verdana" pitchFamily="34" charset="0"/>
              </a:rPr>
              <a:t>Respuestas conductuales:</a:t>
            </a:r>
          </a:p>
          <a:p>
            <a:pPr>
              <a:defRPr/>
            </a:pPr>
            <a:r>
              <a:rPr kumimoji="0" lang="es-ES_tradnl" sz="1400" b="0">
                <a:solidFill>
                  <a:srgbClr val="FFCC00"/>
                </a:solidFill>
                <a:latin typeface="Verdana" pitchFamily="34" charset="0"/>
              </a:rPr>
              <a:t>Lucha o fuga</a:t>
            </a:r>
          </a:p>
          <a:p>
            <a:pPr>
              <a:defRPr/>
            </a:pPr>
            <a:r>
              <a:rPr kumimoji="0" lang="es-ES_tradnl" sz="1400">
                <a:solidFill>
                  <a:srgbClr val="FFCC00"/>
                </a:solidFill>
                <a:latin typeface="Verdana" pitchFamily="34" charset="0"/>
              </a:rPr>
              <a:t>Conductas personales:</a:t>
            </a:r>
          </a:p>
          <a:p>
            <a:pPr>
              <a:defRPr/>
            </a:pPr>
            <a:r>
              <a:rPr kumimoji="0" lang="es-ES_tradnl" sz="1400" b="0">
                <a:solidFill>
                  <a:srgbClr val="FFCC00"/>
                </a:solidFill>
                <a:latin typeface="Verdana" pitchFamily="34" charset="0"/>
              </a:rPr>
              <a:t>Dieta, Drogas, Ejercicio </a:t>
            </a:r>
          </a:p>
        </p:txBody>
      </p:sp>
      <p:sp>
        <p:nvSpPr>
          <p:cNvPr id="142342" name="Rectangle 6"/>
          <p:cNvSpPr>
            <a:spLocks noChangeArrowheads="1"/>
          </p:cNvSpPr>
          <p:nvPr/>
        </p:nvSpPr>
        <p:spPr bwMode="auto">
          <a:xfrm>
            <a:off x="3421063" y="4262438"/>
            <a:ext cx="2376487" cy="590550"/>
          </a:xfrm>
          <a:prstGeom prst="rect">
            <a:avLst/>
          </a:prstGeom>
          <a:gradFill rotWithShape="0">
            <a:gsLst>
              <a:gs pos="0">
                <a:srgbClr val="000082"/>
              </a:gs>
              <a:gs pos="30000">
                <a:srgbClr val="66008F">
                  <a:alpha val="89200"/>
                </a:srgbClr>
              </a:gs>
              <a:gs pos="64999">
                <a:srgbClr val="BA0066">
                  <a:alpha val="76600"/>
                </a:srgbClr>
              </a:gs>
              <a:gs pos="89999">
                <a:srgbClr val="FF0000">
                  <a:alpha val="67600"/>
                </a:srgbClr>
              </a:gs>
              <a:gs pos="100000">
                <a:srgbClr val="FF8200">
                  <a:alpha val="64000"/>
                </a:srgbClr>
              </a:gs>
            </a:gsLst>
            <a:lin ang="5400000" scaled="1"/>
          </a:gra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s-ES_tradnl" sz="1600">
                <a:solidFill>
                  <a:srgbClr val="FFCC00"/>
                </a:solidFill>
                <a:latin typeface="Verdana" pitchFamily="34" charset="0"/>
              </a:rPr>
              <a:t>Respuestas</a:t>
            </a:r>
          </a:p>
          <a:p>
            <a:pPr algn="ctr">
              <a:defRPr/>
            </a:pPr>
            <a:r>
              <a:rPr kumimoji="0" lang="es-ES_tradnl" sz="1600">
                <a:solidFill>
                  <a:srgbClr val="FFCC00"/>
                </a:solidFill>
                <a:latin typeface="Verdana" pitchFamily="34" charset="0"/>
              </a:rPr>
              <a:t>Fisiológicas</a:t>
            </a:r>
          </a:p>
        </p:txBody>
      </p:sp>
      <p:sp>
        <p:nvSpPr>
          <p:cNvPr id="142343" name="Rectangle 7"/>
          <p:cNvSpPr>
            <a:spLocks noChangeArrowheads="1"/>
          </p:cNvSpPr>
          <p:nvPr/>
        </p:nvSpPr>
        <p:spPr bwMode="auto">
          <a:xfrm>
            <a:off x="3060700" y="5891213"/>
            <a:ext cx="3097213" cy="376237"/>
          </a:xfrm>
          <a:prstGeom prst="rect">
            <a:avLst/>
          </a:prstGeom>
          <a:gradFill rotWithShape="0">
            <a:gsLst>
              <a:gs pos="0">
                <a:srgbClr val="000082"/>
              </a:gs>
              <a:gs pos="30000">
                <a:srgbClr val="66008F">
                  <a:alpha val="89200"/>
                </a:srgbClr>
              </a:gs>
              <a:gs pos="64999">
                <a:srgbClr val="BA0066">
                  <a:alpha val="76600"/>
                </a:srgbClr>
              </a:gs>
              <a:gs pos="89999">
                <a:srgbClr val="FF0000">
                  <a:alpha val="67600"/>
                </a:srgbClr>
              </a:gs>
              <a:gs pos="100000">
                <a:srgbClr val="FF8200">
                  <a:alpha val="64000"/>
                </a:srgbClr>
              </a:gs>
            </a:gsLst>
            <a:lin ang="5400000" scaled="1"/>
          </a:gra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s-ES_tradnl" sz="1800">
                <a:solidFill>
                  <a:srgbClr val="FFCC00"/>
                </a:solidFill>
                <a:latin typeface="Verdana" pitchFamily="34" charset="0"/>
              </a:rPr>
              <a:t>“Carga Alostática”</a:t>
            </a:r>
          </a:p>
        </p:txBody>
      </p:sp>
      <p:sp>
        <p:nvSpPr>
          <p:cNvPr id="142344" name="Rectangle 8"/>
          <p:cNvSpPr>
            <a:spLocks noChangeArrowheads="1"/>
          </p:cNvSpPr>
          <p:nvPr/>
        </p:nvSpPr>
        <p:spPr bwMode="auto">
          <a:xfrm>
            <a:off x="1858963" y="5186363"/>
            <a:ext cx="1346200" cy="376237"/>
          </a:xfrm>
          <a:prstGeom prst="rect">
            <a:avLst/>
          </a:prstGeom>
          <a:gradFill rotWithShape="0">
            <a:gsLst>
              <a:gs pos="0">
                <a:srgbClr val="000082"/>
              </a:gs>
              <a:gs pos="30000">
                <a:srgbClr val="66008F">
                  <a:alpha val="89200"/>
                </a:srgbClr>
              </a:gs>
              <a:gs pos="64999">
                <a:srgbClr val="BA0066">
                  <a:alpha val="76600"/>
                </a:srgbClr>
              </a:gs>
              <a:gs pos="89999">
                <a:srgbClr val="FF0000">
                  <a:alpha val="67600"/>
                </a:srgbClr>
              </a:gs>
              <a:gs pos="100000">
                <a:srgbClr val="FF8200">
                  <a:alpha val="64000"/>
                </a:srgbClr>
              </a:gs>
            </a:gsLst>
            <a:lin ang="5400000" scaled="1"/>
          </a:gra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0" lang="es-ES_tradnl" sz="1800">
                <a:solidFill>
                  <a:srgbClr val="FFCC00"/>
                </a:solidFill>
                <a:latin typeface="Verdana" pitchFamily="34" charset="0"/>
              </a:rPr>
              <a:t>Alostásis</a:t>
            </a:r>
          </a:p>
        </p:txBody>
      </p:sp>
      <p:sp>
        <p:nvSpPr>
          <p:cNvPr id="142345" name="Rectangle 9"/>
          <p:cNvSpPr>
            <a:spLocks noChangeArrowheads="1"/>
          </p:cNvSpPr>
          <p:nvPr/>
        </p:nvSpPr>
        <p:spPr bwMode="auto">
          <a:xfrm>
            <a:off x="5794375" y="5170488"/>
            <a:ext cx="1635125" cy="376237"/>
          </a:xfrm>
          <a:prstGeom prst="rect">
            <a:avLst/>
          </a:prstGeom>
          <a:gradFill rotWithShape="0">
            <a:gsLst>
              <a:gs pos="0">
                <a:srgbClr val="000082"/>
              </a:gs>
              <a:gs pos="30000">
                <a:srgbClr val="66008F">
                  <a:alpha val="89200"/>
                </a:srgbClr>
              </a:gs>
              <a:gs pos="64999">
                <a:srgbClr val="BA0066">
                  <a:alpha val="76600"/>
                </a:srgbClr>
              </a:gs>
              <a:gs pos="89999">
                <a:srgbClr val="FF0000">
                  <a:alpha val="67600"/>
                </a:srgbClr>
              </a:gs>
              <a:gs pos="100000">
                <a:srgbClr val="FF8200">
                  <a:alpha val="64000"/>
                </a:srgbClr>
              </a:gs>
            </a:gsLst>
            <a:lin ang="5400000" scaled="1"/>
          </a:gra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0" lang="es-ES_tradnl" sz="1800">
                <a:solidFill>
                  <a:srgbClr val="FFCC00"/>
                </a:solidFill>
                <a:latin typeface="Verdana" pitchFamily="34" charset="0"/>
              </a:rPr>
              <a:t>Adaptación</a:t>
            </a:r>
            <a:endParaRPr kumimoji="0" lang="es-ES" sz="180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48154" name="Line 10"/>
          <p:cNvSpPr>
            <a:spLocks noChangeShapeType="1"/>
          </p:cNvSpPr>
          <p:nvPr/>
        </p:nvSpPr>
        <p:spPr bwMode="auto">
          <a:xfrm>
            <a:off x="3457575" y="5387975"/>
            <a:ext cx="2089150" cy="0"/>
          </a:xfrm>
          <a:prstGeom prst="line">
            <a:avLst/>
          </a:prstGeom>
          <a:noFill/>
          <a:ln w="38100">
            <a:solidFill>
              <a:srgbClr val="FF9900"/>
            </a:solidFill>
            <a:prstDash val="sysDot"/>
            <a:round/>
            <a:headEnd/>
            <a:tailEnd type="arrow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48155" name="Freeform 11"/>
          <p:cNvSpPr>
            <a:spLocks/>
          </p:cNvSpPr>
          <p:nvPr/>
        </p:nvSpPr>
        <p:spPr bwMode="auto">
          <a:xfrm rot="-612220">
            <a:off x="1763713" y="2506663"/>
            <a:ext cx="1655762" cy="517525"/>
          </a:xfrm>
          <a:custGeom>
            <a:avLst/>
            <a:gdLst>
              <a:gd name="T0" fmla="*/ 0 w 862"/>
              <a:gd name="T1" fmla="*/ 2147483647 h 326"/>
              <a:gd name="T2" fmla="*/ 2147483647 w 862"/>
              <a:gd name="T3" fmla="*/ 2147483647 h 326"/>
              <a:gd name="T4" fmla="*/ 2147483647 w 862"/>
              <a:gd name="T5" fmla="*/ 2147483647 h 326"/>
              <a:gd name="T6" fmla="*/ 0 60000 65536"/>
              <a:gd name="T7" fmla="*/ 0 60000 65536"/>
              <a:gd name="T8" fmla="*/ 0 60000 65536"/>
              <a:gd name="T9" fmla="*/ 0 w 862"/>
              <a:gd name="T10" fmla="*/ 0 h 326"/>
              <a:gd name="T11" fmla="*/ 862 w 862"/>
              <a:gd name="T12" fmla="*/ 326 h 3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2" h="326">
                <a:moveTo>
                  <a:pt x="0" y="326"/>
                </a:moveTo>
                <a:cubicBezTo>
                  <a:pt x="132" y="216"/>
                  <a:pt x="264" y="106"/>
                  <a:pt x="408" y="53"/>
                </a:cubicBezTo>
                <a:cubicBezTo>
                  <a:pt x="552" y="0"/>
                  <a:pt x="707" y="4"/>
                  <a:pt x="862" y="8"/>
                </a:cubicBezTo>
              </a:path>
            </a:pathLst>
          </a:custGeom>
          <a:noFill/>
          <a:ln w="57150" cmpd="sng">
            <a:solidFill>
              <a:srgbClr val="FF9900"/>
            </a:solidFill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48156" name="Freeform 12"/>
          <p:cNvSpPr>
            <a:spLocks/>
          </p:cNvSpPr>
          <p:nvPr/>
        </p:nvSpPr>
        <p:spPr bwMode="auto">
          <a:xfrm rot="2742545">
            <a:off x="5587207" y="2355056"/>
            <a:ext cx="1655762" cy="517525"/>
          </a:xfrm>
          <a:custGeom>
            <a:avLst/>
            <a:gdLst>
              <a:gd name="T0" fmla="*/ 0 w 862"/>
              <a:gd name="T1" fmla="*/ 2147483647 h 326"/>
              <a:gd name="T2" fmla="*/ 2147483647 w 862"/>
              <a:gd name="T3" fmla="*/ 2147483647 h 326"/>
              <a:gd name="T4" fmla="*/ 2147483647 w 862"/>
              <a:gd name="T5" fmla="*/ 2147483647 h 326"/>
              <a:gd name="T6" fmla="*/ 0 60000 65536"/>
              <a:gd name="T7" fmla="*/ 0 60000 65536"/>
              <a:gd name="T8" fmla="*/ 0 60000 65536"/>
              <a:gd name="T9" fmla="*/ 0 w 862"/>
              <a:gd name="T10" fmla="*/ 0 h 326"/>
              <a:gd name="T11" fmla="*/ 862 w 862"/>
              <a:gd name="T12" fmla="*/ 326 h 3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2" h="326">
                <a:moveTo>
                  <a:pt x="0" y="326"/>
                </a:moveTo>
                <a:cubicBezTo>
                  <a:pt x="132" y="216"/>
                  <a:pt x="264" y="106"/>
                  <a:pt x="408" y="53"/>
                </a:cubicBezTo>
                <a:cubicBezTo>
                  <a:pt x="552" y="0"/>
                  <a:pt x="707" y="4"/>
                  <a:pt x="862" y="8"/>
                </a:cubicBezTo>
              </a:path>
            </a:pathLst>
          </a:custGeom>
          <a:noFill/>
          <a:ln w="57150" cmpd="sng">
            <a:solidFill>
              <a:srgbClr val="FF9900"/>
            </a:solidFill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48157" name="Freeform 13"/>
          <p:cNvSpPr>
            <a:spLocks/>
          </p:cNvSpPr>
          <p:nvPr/>
        </p:nvSpPr>
        <p:spPr bwMode="auto">
          <a:xfrm flipV="1">
            <a:off x="1620838" y="4233863"/>
            <a:ext cx="1655762" cy="517525"/>
          </a:xfrm>
          <a:custGeom>
            <a:avLst/>
            <a:gdLst>
              <a:gd name="T0" fmla="*/ 0 w 862"/>
              <a:gd name="T1" fmla="*/ 2147483647 h 326"/>
              <a:gd name="T2" fmla="*/ 2147483647 w 862"/>
              <a:gd name="T3" fmla="*/ 2147483647 h 326"/>
              <a:gd name="T4" fmla="*/ 2147483647 w 862"/>
              <a:gd name="T5" fmla="*/ 2147483647 h 326"/>
              <a:gd name="T6" fmla="*/ 0 60000 65536"/>
              <a:gd name="T7" fmla="*/ 0 60000 65536"/>
              <a:gd name="T8" fmla="*/ 0 60000 65536"/>
              <a:gd name="T9" fmla="*/ 0 w 862"/>
              <a:gd name="T10" fmla="*/ 0 h 326"/>
              <a:gd name="T11" fmla="*/ 862 w 862"/>
              <a:gd name="T12" fmla="*/ 326 h 3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2" h="326">
                <a:moveTo>
                  <a:pt x="0" y="326"/>
                </a:moveTo>
                <a:cubicBezTo>
                  <a:pt x="132" y="216"/>
                  <a:pt x="264" y="106"/>
                  <a:pt x="408" y="53"/>
                </a:cubicBezTo>
                <a:cubicBezTo>
                  <a:pt x="552" y="0"/>
                  <a:pt x="707" y="4"/>
                  <a:pt x="862" y="8"/>
                </a:cubicBezTo>
              </a:path>
            </a:pathLst>
          </a:custGeom>
          <a:noFill/>
          <a:ln w="57150" cmpd="sng">
            <a:solidFill>
              <a:srgbClr val="FF9900"/>
            </a:solidFill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48158" name="Freeform 14"/>
          <p:cNvSpPr>
            <a:spLocks/>
          </p:cNvSpPr>
          <p:nvPr/>
        </p:nvSpPr>
        <p:spPr bwMode="auto">
          <a:xfrm rot="-252864" flipH="1" flipV="1">
            <a:off x="5795963" y="4306888"/>
            <a:ext cx="1655762" cy="517525"/>
          </a:xfrm>
          <a:custGeom>
            <a:avLst/>
            <a:gdLst>
              <a:gd name="T0" fmla="*/ 0 w 862"/>
              <a:gd name="T1" fmla="*/ 2147483647 h 326"/>
              <a:gd name="T2" fmla="*/ 2147483647 w 862"/>
              <a:gd name="T3" fmla="*/ 2147483647 h 326"/>
              <a:gd name="T4" fmla="*/ 2147483647 w 862"/>
              <a:gd name="T5" fmla="*/ 2147483647 h 326"/>
              <a:gd name="T6" fmla="*/ 0 60000 65536"/>
              <a:gd name="T7" fmla="*/ 0 60000 65536"/>
              <a:gd name="T8" fmla="*/ 0 60000 65536"/>
              <a:gd name="T9" fmla="*/ 0 w 862"/>
              <a:gd name="T10" fmla="*/ 0 h 326"/>
              <a:gd name="T11" fmla="*/ 862 w 862"/>
              <a:gd name="T12" fmla="*/ 326 h 3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2" h="326">
                <a:moveTo>
                  <a:pt x="0" y="326"/>
                </a:moveTo>
                <a:cubicBezTo>
                  <a:pt x="132" y="216"/>
                  <a:pt x="264" y="106"/>
                  <a:pt x="408" y="53"/>
                </a:cubicBezTo>
                <a:cubicBezTo>
                  <a:pt x="552" y="0"/>
                  <a:pt x="707" y="4"/>
                  <a:pt x="862" y="8"/>
                </a:cubicBezTo>
              </a:path>
            </a:pathLst>
          </a:custGeom>
          <a:noFill/>
          <a:ln w="57150" cmpd="sng">
            <a:solidFill>
              <a:srgbClr val="FF9900"/>
            </a:solidFill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48159" name="Line 15"/>
          <p:cNvSpPr>
            <a:spLocks noChangeShapeType="1"/>
          </p:cNvSpPr>
          <p:nvPr/>
        </p:nvSpPr>
        <p:spPr bwMode="auto">
          <a:xfrm>
            <a:off x="4535488" y="3455988"/>
            <a:ext cx="1587" cy="779462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48160" name="Line 16"/>
          <p:cNvSpPr>
            <a:spLocks noChangeShapeType="1"/>
          </p:cNvSpPr>
          <p:nvPr/>
        </p:nvSpPr>
        <p:spPr bwMode="auto">
          <a:xfrm>
            <a:off x="4572000" y="4868863"/>
            <a:ext cx="3175" cy="868362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142353" name="AutoShape 17"/>
          <p:cNvSpPr>
            <a:spLocks noChangeArrowheads="1"/>
          </p:cNvSpPr>
          <p:nvPr/>
        </p:nvSpPr>
        <p:spPr bwMode="auto">
          <a:xfrm>
            <a:off x="3492500" y="692150"/>
            <a:ext cx="2160588" cy="7921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_tradnl" sz="1800">
                <a:solidFill>
                  <a:srgbClr val="FFCC00"/>
                </a:solidFill>
                <a:latin typeface="Verdana" pitchFamily="34" charset="0"/>
              </a:rPr>
              <a:t>Suceso de</a:t>
            </a:r>
          </a:p>
          <a:p>
            <a:pPr algn="ctr">
              <a:defRPr/>
            </a:pPr>
            <a:r>
              <a:rPr kumimoji="0" lang="es-ES_tradnl" sz="1800">
                <a:solidFill>
                  <a:srgbClr val="FFCC00"/>
                </a:solidFill>
                <a:latin typeface="Verdana" pitchFamily="34" charset="0"/>
              </a:rPr>
              <a:t>Vida Mayores</a:t>
            </a:r>
            <a:endParaRPr kumimoji="0" lang="es-ES" sz="180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42354" name="AutoShape 18"/>
          <p:cNvSpPr>
            <a:spLocks noChangeArrowheads="1"/>
          </p:cNvSpPr>
          <p:nvPr/>
        </p:nvSpPr>
        <p:spPr bwMode="auto">
          <a:xfrm>
            <a:off x="6516688" y="1052513"/>
            <a:ext cx="1655762" cy="7921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_tradnl" sz="1800">
                <a:solidFill>
                  <a:srgbClr val="FFCC00"/>
                </a:solidFill>
                <a:latin typeface="Verdana" pitchFamily="34" charset="0"/>
              </a:rPr>
              <a:t>Trauma</a:t>
            </a:r>
          </a:p>
          <a:p>
            <a:pPr algn="ctr">
              <a:defRPr/>
            </a:pPr>
            <a:r>
              <a:rPr kumimoji="0" lang="es-ES_tradnl" sz="1800">
                <a:solidFill>
                  <a:srgbClr val="FFCC00"/>
                </a:solidFill>
                <a:latin typeface="Verdana" pitchFamily="34" charset="0"/>
              </a:rPr>
              <a:t>Abuso</a:t>
            </a:r>
          </a:p>
        </p:txBody>
      </p:sp>
      <p:sp>
        <p:nvSpPr>
          <p:cNvPr id="142355" name="AutoShape 19"/>
          <p:cNvSpPr>
            <a:spLocks noChangeArrowheads="1"/>
          </p:cNvSpPr>
          <p:nvPr/>
        </p:nvSpPr>
        <p:spPr bwMode="auto">
          <a:xfrm>
            <a:off x="468312" y="1124744"/>
            <a:ext cx="2879551" cy="1008856"/>
          </a:xfrm>
          <a:prstGeom prst="roundRect">
            <a:avLst>
              <a:gd name="adj" fmla="val 635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1800" dirty="0" err="1">
                <a:solidFill>
                  <a:srgbClr val="FFCC00"/>
                </a:solidFill>
                <a:latin typeface="Verdana" pitchFamily="34" charset="0"/>
              </a:rPr>
              <a:t>Estresores</a:t>
            </a:r>
            <a:endParaRPr kumimoji="0" lang="es-ES" sz="1800" dirty="0">
              <a:solidFill>
                <a:srgbClr val="FFCC00"/>
              </a:solidFill>
              <a:latin typeface="Verdana" pitchFamily="34" charset="0"/>
            </a:endParaRPr>
          </a:p>
          <a:p>
            <a:pPr algn="ctr">
              <a:defRPr/>
            </a:pPr>
            <a:r>
              <a:rPr kumimoji="0" lang="es-ES" sz="1800" dirty="0">
                <a:solidFill>
                  <a:srgbClr val="FFCC00"/>
                </a:solidFill>
                <a:latin typeface="Verdana" pitchFamily="34" charset="0"/>
              </a:rPr>
              <a:t>Ambientales</a:t>
            </a:r>
          </a:p>
          <a:p>
            <a:pPr algn="ctr">
              <a:defRPr/>
            </a:pPr>
            <a:r>
              <a:rPr kumimoji="0" lang="es-ES" sz="1400" dirty="0">
                <a:solidFill>
                  <a:srgbClr val="FFCC66"/>
                </a:solidFill>
                <a:latin typeface="Verdana" pitchFamily="34" charset="0"/>
              </a:rPr>
              <a:t>Trabajo, hogar, vecindario</a:t>
            </a:r>
          </a:p>
        </p:txBody>
      </p:sp>
    </p:spTree>
  </p:cSld>
  <p:clrMapOvr>
    <a:masterClrMapping/>
  </p:clrMapOvr>
  <p:transition spd="slow">
    <p:cover dir="d"/>
    <p:sndAc>
      <p:stSnd>
        <p:snd r:embed="rId2" name="projctor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27088" y="1557338"/>
            <a:ext cx="7772400" cy="4921250"/>
          </a:xfrm>
          <a:gradFill rotWithShape="1">
            <a:gsLst>
              <a:gs pos="0">
                <a:srgbClr val="FF8200">
                  <a:alpha val="82001"/>
                </a:srgbClr>
              </a:gs>
              <a:gs pos="10001">
                <a:srgbClr val="FF0000">
                  <a:alpha val="83801"/>
                </a:srgbClr>
              </a:gs>
              <a:gs pos="35001">
                <a:srgbClr val="BA0066">
                  <a:alpha val="88301"/>
                </a:srgbClr>
              </a:gs>
              <a:gs pos="70000">
                <a:srgbClr val="66008F">
                  <a:alpha val="94600"/>
                </a:srgbClr>
              </a:gs>
              <a:gs pos="100000">
                <a:srgbClr val="000082"/>
              </a:gs>
            </a:gsLst>
            <a:path path="shape">
              <a:fillToRect l="50000" t="50000" r="50000" b="50000"/>
            </a:path>
          </a:gradFill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es-ES" altLang="ja-JP" sz="2400" b="1" u="sng" dirty="0" smtClean="0">
                <a:solidFill>
                  <a:srgbClr val="FFCC00"/>
                </a:solidFill>
                <a:ea typeface="ＭＳ Ｐゴシック" charset="-128"/>
              </a:rPr>
              <a:t>MEDIDORES PRIMARIOS: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es-ES" altLang="ja-JP" sz="2400" b="1" u="sng" dirty="0" smtClean="0">
              <a:solidFill>
                <a:srgbClr val="FFCC00"/>
              </a:solidFill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ES" altLang="ja-JP" sz="2400" b="1" dirty="0" smtClean="0">
                <a:solidFill>
                  <a:srgbClr val="FFCC00"/>
                </a:solidFill>
                <a:ea typeface="ＭＳ Ｐゴシック" charset="-128"/>
              </a:rPr>
              <a:t>	</a:t>
            </a:r>
            <a:r>
              <a:rPr lang="es-ES" altLang="ja-JP" sz="2400" b="1" dirty="0" err="1" smtClean="0">
                <a:solidFill>
                  <a:srgbClr val="FFCC00"/>
                </a:solidFill>
                <a:ea typeface="ＭＳ Ｐゴシック" charset="-128"/>
              </a:rPr>
              <a:t>CORTISOl</a:t>
            </a:r>
            <a:r>
              <a:rPr lang="es-ES" altLang="ja-JP" sz="2400" b="1" dirty="0" smtClean="0">
                <a:solidFill>
                  <a:srgbClr val="FFCC00"/>
                </a:solidFill>
                <a:ea typeface="ＭＳ Ｐゴシック" charset="-128"/>
              </a:rPr>
              <a:t> (CLU): índice</a:t>
            </a:r>
            <a:r>
              <a:rPr lang="es-ES" altLang="ja-JP" sz="2400" b="1" dirty="0" smtClean="0">
                <a:solidFill>
                  <a:srgbClr val="F8F89C"/>
                </a:solidFill>
                <a:ea typeface="ＭＳ Ｐゴシック" charset="-128"/>
              </a:rPr>
              <a:t> integrado actividad HPA.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ES" altLang="ja-JP" sz="2400" b="1" dirty="0" smtClean="0">
                <a:solidFill>
                  <a:srgbClr val="F8F89C"/>
                </a:solidFill>
                <a:ea typeface="ＭＳ Ｐゴシック" charset="-128"/>
              </a:rPr>
              <a:t>	EPI Y NOREPI URINARIA: índices integrado de 12 hs. actividad SNS.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s-ES" altLang="ja-JP" sz="2400" b="1" dirty="0" smtClean="0">
              <a:solidFill>
                <a:srgbClr val="F8F89C"/>
              </a:solidFill>
              <a:ea typeface="ＭＳ Ｐゴシック" charset="-128"/>
            </a:endParaRPr>
          </a:p>
          <a:p>
            <a:pPr algn="ctr" eaLnBrk="1" hangingPunct="1">
              <a:lnSpc>
                <a:spcPct val="80000"/>
              </a:lnSpc>
              <a:defRPr/>
            </a:pPr>
            <a:r>
              <a:rPr lang="es-ES" altLang="ja-JP" sz="2400" b="1" u="sng" dirty="0" smtClean="0">
                <a:solidFill>
                  <a:srgbClr val="FFCC00"/>
                </a:solidFill>
                <a:ea typeface="ＭＳ Ｐゴシック" charset="-128"/>
              </a:rPr>
              <a:t>MEDIDORES SECUNDARIOS: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es-ES" altLang="ja-JP" sz="2400" b="1" u="sng" dirty="0" smtClean="0">
              <a:solidFill>
                <a:srgbClr val="FFCC00"/>
              </a:solidFill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ES" altLang="ja-JP" sz="2400" b="1" dirty="0" smtClean="0">
                <a:solidFill>
                  <a:srgbClr val="F8F89C"/>
                </a:solidFill>
                <a:ea typeface="ＭＳ Ｐゴシック" charset="-128"/>
              </a:rPr>
              <a:t>	TAS / TAD: índices actividad CVS.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ES" altLang="ja-JP" sz="2400" b="1" dirty="0" smtClean="0">
                <a:solidFill>
                  <a:srgbClr val="F8F89C"/>
                </a:solidFill>
                <a:ea typeface="ＭＳ Ｐゴシック" charset="-128"/>
              </a:rPr>
              <a:t>	ICC: índice de tejido adiposo abdominal (</a:t>
            </a:r>
            <a:r>
              <a:rPr lang="es-ES" altLang="ja-JP" sz="2400" b="1" dirty="0" smtClean="0">
                <a:solidFill>
                  <a:srgbClr val="F8F89C"/>
                </a:solidFill>
                <a:ea typeface="ＭＳ Ｐゴシック" charset="-128"/>
                <a:cs typeface="Arial" charset="0"/>
              </a:rPr>
              <a:t>↑</a:t>
            </a:r>
            <a:r>
              <a:rPr lang="es-ES" altLang="ja-JP" sz="2400" b="1" dirty="0" smtClean="0">
                <a:solidFill>
                  <a:srgbClr val="F8F89C"/>
                </a:solidFill>
                <a:ea typeface="ＭＳ Ｐゴシック" charset="-128"/>
              </a:rPr>
              <a:t>HPA).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ES" altLang="ja-JP" sz="2400" b="1" dirty="0" smtClean="0">
                <a:solidFill>
                  <a:srgbClr val="F8F89C"/>
                </a:solidFill>
                <a:ea typeface="ＭＳ Ｐゴシック" charset="-128"/>
              </a:rPr>
              <a:t>	Colesterol Total y HDL: índice de riesgo  ↑Aterosclerosis.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ES" altLang="ja-JP" sz="2400" b="1" dirty="0" smtClean="0">
                <a:solidFill>
                  <a:srgbClr val="F8F89C"/>
                </a:solidFill>
                <a:ea typeface="ＭＳ Ｐゴシック" charset="-128"/>
              </a:rPr>
              <a:t>	Hemoglobina </a:t>
            </a:r>
            <a:r>
              <a:rPr lang="es-ES" altLang="ja-JP" sz="2400" b="1" dirty="0" err="1" smtClean="0">
                <a:solidFill>
                  <a:srgbClr val="F8F89C"/>
                </a:solidFill>
                <a:ea typeface="ＭＳ Ｐゴシック" charset="-128"/>
              </a:rPr>
              <a:t>glicosilada</a:t>
            </a:r>
            <a:r>
              <a:rPr lang="es-ES" altLang="ja-JP" sz="2400" b="1" dirty="0" smtClean="0">
                <a:solidFill>
                  <a:srgbClr val="F8F89C"/>
                </a:solidFill>
                <a:ea typeface="ＭＳ Ｐゴシック" charset="-128"/>
              </a:rPr>
              <a:t>: índice integrado del metabolismo glucosa.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ES" altLang="ja-JP" sz="2400" b="1" dirty="0" smtClean="0">
                <a:solidFill>
                  <a:srgbClr val="F8F89C"/>
                </a:solidFill>
                <a:ea typeface="ＭＳ Ｐゴシック" charset="-128"/>
              </a:rPr>
              <a:t>	DHEA-s: antagonistas funcional HPA.</a:t>
            </a:r>
            <a:endParaRPr lang="es-ES" sz="2400" b="1" dirty="0" smtClean="0">
              <a:solidFill>
                <a:srgbClr val="F8F89C"/>
              </a:solidFill>
            </a:endParaRPr>
          </a:p>
        </p:txBody>
      </p:sp>
      <p:sp>
        <p:nvSpPr>
          <p:cNvPr id="77829" name="AutoShape 5"/>
          <p:cNvSpPr>
            <a:spLocks noChangeArrowheads="1"/>
          </p:cNvSpPr>
          <p:nvPr/>
        </p:nvSpPr>
        <p:spPr bwMode="auto">
          <a:xfrm>
            <a:off x="971550" y="404813"/>
            <a:ext cx="7488238" cy="8651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path path="rect">
              <a:fillToRect l="100000" t="100000"/>
            </a:path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800">
                <a:solidFill>
                  <a:srgbClr val="FFCC00"/>
                </a:solidFill>
                <a:latin typeface="Verdana" pitchFamily="34" charset="0"/>
              </a:rPr>
              <a:t>Evaluación de la carga alostática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8064896" cy="720725"/>
          </a:xfr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effectLst>
            <a:outerShdw dist="35921" dir="2700000" algn="ctr" rotWithShape="0">
              <a:schemeClr val="bg2"/>
            </a:outerShdw>
          </a:effectLst>
        </p:spPr>
        <p:txBody>
          <a:bodyPr anchor="ctr">
            <a:noAutofit/>
          </a:bodyPr>
          <a:lstStyle/>
          <a:p>
            <a:pPr algn="ctr" eaLnBrk="1" hangingPunct="1">
              <a:defRPr/>
            </a:pPr>
            <a:r>
              <a:rPr lang="es-ES_tradnl" sz="3200" b="1" dirty="0" smtClean="0">
                <a:solidFill>
                  <a:srgbClr val="FFCC00"/>
                </a:solidFill>
              </a:rPr>
              <a:t>RECEPTORES A CORTICOIDES CENTRALES</a:t>
            </a:r>
            <a:endParaRPr lang="es-ES_tradnl" sz="3200" dirty="0" smtClean="0">
              <a:solidFill>
                <a:srgbClr val="FFCC00"/>
              </a:solidFill>
            </a:endParaRP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0213" y="2039938"/>
            <a:ext cx="8713787" cy="4818062"/>
          </a:xfrm>
          <a:effectLst>
            <a:outerShdw dist="35921" dir="2700000" algn="ctr" rotWithShape="0">
              <a:schemeClr val="bg2"/>
            </a:outerShdw>
          </a:effectLst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_tradnl" sz="2400" b="1" dirty="0" err="1" smtClean="0">
                <a:solidFill>
                  <a:schemeClr val="tx2"/>
                </a:solidFill>
              </a:rPr>
              <a:t>GcR</a:t>
            </a:r>
            <a:r>
              <a:rPr lang="es-ES_tradnl" sz="2400" b="1" dirty="0" smtClean="0">
                <a:solidFill>
                  <a:schemeClr val="tx2"/>
                </a:solidFill>
              </a:rPr>
              <a:t> O TIPO II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_tradnl" sz="24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_tradnl" sz="2400" b="1" dirty="0" smtClean="0">
                <a:solidFill>
                  <a:srgbClr val="FFFF00"/>
                </a:solidFill>
              </a:rPr>
              <a:t>STRESS (CONFRONTAMIENTO)</a:t>
            </a:r>
            <a:r>
              <a:rPr lang="es-ES_tradnl" sz="2400" b="1" dirty="0" smtClean="0">
                <a:solidFill>
                  <a:srgbClr val="66FFFF"/>
                </a:solidFill>
              </a:rPr>
              <a:t> </a:t>
            </a:r>
            <a:r>
              <a:rPr lang="es-ES_tradnl" sz="2400" b="1" dirty="0" smtClean="0"/>
              <a:t>= ALARMA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_tradnl" sz="2400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_tradnl" sz="2400" b="1" dirty="0" err="1" smtClean="0">
                <a:solidFill>
                  <a:schemeClr val="tx2"/>
                </a:solidFill>
              </a:rPr>
              <a:t>McR</a:t>
            </a:r>
            <a:r>
              <a:rPr lang="es-ES_tradnl" sz="2400" b="1" dirty="0" smtClean="0">
                <a:solidFill>
                  <a:schemeClr val="tx2"/>
                </a:solidFill>
              </a:rPr>
              <a:t> O TIPO I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_tradnl" sz="24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S_tradnl" sz="2400" b="1" dirty="0" smtClean="0">
                <a:solidFill>
                  <a:srgbClr val="FFFF00"/>
                </a:solidFill>
              </a:rPr>
              <a:t>COPING (</a:t>
            </a:r>
            <a:r>
              <a:rPr lang="es-ES_tradnl" sz="2400" b="1" i="1" dirty="0" smtClean="0">
                <a:solidFill>
                  <a:srgbClr val="FFFF00"/>
                </a:solidFill>
              </a:rPr>
              <a:t>AFRONTAMIENTO</a:t>
            </a:r>
            <a:r>
              <a:rPr lang="es-ES_tradnl" sz="2400" b="1" dirty="0" smtClean="0">
                <a:solidFill>
                  <a:srgbClr val="FFFF00"/>
                </a:solidFill>
              </a:rPr>
              <a:t>)</a:t>
            </a:r>
            <a:r>
              <a:rPr lang="es-ES_tradnl" sz="2400" b="1" dirty="0" smtClean="0">
                <a:solidFill>
                  <a:srgbClr val="66FFFF"/>
                </a:solidFill>
              </a:rPr>
              <a:t> </a:t>
            </a:r>
            <a:r>
              <a:rPr lang="es-ES_tradnl" sz="2400" b="1" dirty="0" smtClean="0"/>
              <a:t>=CONDUCTA COTIDIANA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_tradnl" sz="3000" i="1" dirty="0" smtClean="0">
              <a:solidFill>
                <a:srgbClr val="66FFFF"/>
              </a:solidFill>
            </a:endParaRP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s-ES_tradnl" sz="2200" b="1" dirty="0" smtClean="0">
                <a:latin typeface="Arial" pitchFamily="34" charset="0"/>
                <a:cs typeface="Arial" pitchFamily="34" charset="0"/>
              </a:rPr>
              <a:t>EN CONDICIONES </a:t>
            </a:r>
            <a:r>
              <a:rPr lang="es-ES_tradnl" sz="2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FISIOLÓGICAS</a:t>
            </a:r>
            <a:r>
              <a:rPr lang="es-ES_tradnl" sz="2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sz="2200" b="1" dirty="0" smtClean="0">
                <a:latin typeface="Arial" pitchFamily="34" charset="0"/>
                <a:cs typeface="Arial" pitchFamily="34" charset="0"/>
              </a:rPr>
              <a:t>(HOMEOSTASIS, CAMBIOS CIRCADIANOS) MÁS ACTIVADO EL </a:t>
            </a:r>
            <a:r>
              <a:rPr lang="es-ES_tradnl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I</a:t>
            </a:r>
            <a:endParaRPr lang="es-ES_tradnl" sz="22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s-ES_tradnl" sz="2200" b="1" dirty="0" smtClean="0">
                <a:latin typeface="Arial" pitchFamily="34" charset="0"/>
                <a:cs typeface="Arial" pitchFamily="34" charset="0"/>
              </a:rPr>
              <a:t>EN CONDICIONES </a:t>
            </a:r>
            <a:r>
              <a:rPr lang="es-ES_tradnl" sz="2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PATOLÓGICAS</a:t>
            </a:r>
            <a:r>
              <a:rPr lang="es-ES_tradnl" sz="2200" b="1" dirty="0" smtClean="0">
                <a:latin typeface="Arial" pitchFamily="34" charset="0"/>
                <a:cs typeface="Arial" pitchFamily="34" charset="0"/>
              </a:rPr>
              <a:t> (SITUACIÓN AVERSIVA,  STRESS AGUDO) MÁS ACTIVADO EL </a:t>
            </a:r>
            <a:r>
              <a:rPr lang="es-ES_tradnl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II</a:t>
            </a:r>
            <a:endParaRPr lang="es-ES_tradnl" sz="2200" dirty="0" smtClean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588937" y="1463675"/>
            <a:ext cx="8303543" cy="461665"/>
          </a:xfrm>
          <a:prstGeom prst="rect">
            <a:avLst/>
          </a:prstGeom>
          <a:noFill/>
          <a:ln w="9525" cap="sq" algn="ctr">
            <a:solidFill>
              <a:srgbClr val="FF99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s-ES_tradnl" sz="2400" b="1" dirty="0" smtClean="0">
                <a:solidFill>
                  <a:srgbClr val="FF6600"/>
                </a:solidFill>
                <a:latin typeface="Verdana" pitchFamily="34" charset="0"/>
              </a:rPr>
              <a:t>FUNCIÓN: SHUT OFF O INHIBICIÓN DEL EJE</a:t>
            </a:r>
            <a:endParaRPr kumimoji="0" lang="es-ES" sz="2400" b="1" dirty="0">
              <a:solidFill>
                <a:srgbClr val="FF66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476250"/>
            <a:ext cx="5400675" cy="687388"/>
          </a:xfr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</p:spPr>
        <p:txBody>
          <a:bodyPr anchor="ctr"/>
          <a:lstStyle/>
          <a:p>
            <a:pPr algn="ctr" eaLnBrk="1" hangingPunct="1"/>
            <a:r>
              <a:rPr lang="es-ES_tradnl" sz="2800" b="1" dirty="0" smtClean="0">
                <a:solidFill>
                  <a:srgbClr val="FFFFFF"/>
                </a:solidFill>
              </a:rPr>
              <a:t>HORMONAS ESTEROIDEAS</a:t>
            </a:r>
            <a:endParaRPr lang="es-ES_tradnl" sz="2800" dirty="0" smtClean="0">
              <a:solidFill>
                <a:srgbClr val="FFFFFF"/>
              </a:solidFill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84313"/>
            <a:ext cx="8713787" cy="5040312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spcAft>
                <a:spcPct val="15000"/>
              </a:spcAft>
              <a:buClr>
                <a:schemeClr val="accent1"/>
              </a:buClr>
            </a:pPr>
            <a:r>
              <a:rPr lang="es-ES_tradnl" sz="2800" b="1" dirty="0" smtClean="0"/>
              <a:t>NIVELES </a:t>
            </a:r>
            <a:r>
              <a:rPr lang="es-ES_tradnl" sz="2800" b="1" i="1" dirty="0" smtClean="0">
                <a:solidFill>
                  <a:srgbClr val="FF9900"/>
                </a:solidFill>
              </a:rPr>
              <a:t>MUY BAJOS</a:t>
            </a:r>
            <a:r>
              <a:rPr lang="es-ES_tradnl" sz="2800" b="1" dirty="0" smtClean="0"/>
              <a:t> </a:t>
            </a:r>
            <a:r>
              <a:rPr lang="es-ES_tradnl" sz="2800" b="1" dirty="0" smtClean="0">
                <a:solidFill>
                  <a:srgbClr val="FF0000"/>
                </a:solidFill>
              </a:rPr>
              <a:t>(SIN ACTIVACIÓN RECEPTORES)</a:t>
            </a:r>
          </a:p>
          <a:p>
            <a:pPr eaLnBrk="1" hangingPunct="1">
              <a:lnSpc>
                <a:spcPct val="80000"/>
              </a:lnSpc>
              <a:spcAft>
                <a:spcPct val="15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es-ES_tradnl" sz="2800" b="1" dirty="0" smtClean="0">
                <a:solidFill>
                  <a:schemeClr val="tx2"/>
                </a:solidFill>
              </a:rPr>
              <a:t>	</a:t>
            </a:r>
            <a:r>
              <a:rPr lang="es-ES_tradnl" sz="2800" b="1" dirty="0" smtClean="0">
                <a:solidFill>
                  <a:srgbClr val="FFFF00"/>
                </a:solidFill>
              </a:rPr>
              <a:t>ADISSON; DEPRESION ATIPICA; SFC; PTSD.</a:t>
            </a:r>
          </a:p>
          <a:p>
            <a:pPr eaLnBrk="1" hangingPunct="1">
              <a:lnSpc>
                <a:spcPct val="140000"/>
              </a:lnSpc>
              <a:spcAft>
                <a:spcPct val="15000"/>
              </a:spcAft>
              <a:buClr>
                <a:schemeClr val="accent1"/>
              </a:buClr>
            </a:pPr>
            <a:r>
              <a:rPr lang="es-ES_tradnl" sz="2800" b="1" dirty="0" smtClean="0"/>
              <a:t>NIVELES </a:t>
            </a:r>
            <a:r>
              <a:rPr lang="es-ES_tradnl" sz="2800" b="1" i="1" dirty="0" smtClean="0">
                <a:solidFill>
                  <a:srgbClr val="FFC000"/>
                </a:solidFill>
              </a:rPr>
              <a:t>NORMALES</a:t>
            </a:r>
            <a:r>
              <a:rPr lang="es-ES_tradnl" sz="2800" b="1" dirty="0" smtClean="0">
                <a:solidFill>
                  <a:srgbClr val="FFC000"/>
                </a:solidFill>
              </a:rPr>
              <a:t> </a:t>
            </a:r>
            <a:r>
              <a:rPr lang="es-ES_tradnl" sz="2800" b="1" dirty="0" smtClean="0">
                <a:solidFill>
                  <a:srgbClr val="FF0000"/>
                </a:solidFill>
              </a:rPr>
              <a:t>(ACTIVACIÓN DE MCR O TIPO I)</a:t>
            </a:r>
            <a:r>
              <a:rPr lang="es-ES_tradnl" sz="2800" b="1" dirty="0" smtClean="0"/>
              <a:t> </a:t>
            </a:r>
          </a:p>
          <a:p>
            <a:pPr eaLnBrk="1" hangingPunct="1">
              <a:lnSpc>
                <a:spcPct val="80000"/>
              </a:lnSpc>
              <a:spcAft>
                <a:spcPct val="15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es-ES_tradnl" sz="2800" b="1" dirty="0" smtClean="0"/>
              <a:t>		</a:t>
            </a:r>
            <a:r>
              <a:rPr lang="es-ES_tradnl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AFRONTAMIENTO.</a:t>
            </a:r>
          </a:p>
          <a:p>
            <a:pPr eaLnBrk="1" hangingPunct="1">
              <a:lnSpc>
                <a:spcPct val="120000"/>
              </a:lnSpc>
              <a:spcAft>
                <a:spcPct val="15000"/>
              </a:spcAft>
              <a:buClr>
                <a:schemeClr val="accent1"/>
              </a:buClr>
            </a:pPr>
            <a:r>
              <a:rPr lang="es-ES_tradnl" sz="2800" b="1" dirty="0" smtClean="0"/>
              <a:t>NIVELES </a:t>
            </a:r>
            <a:r>
              <a:rPr lang="es-ES_tradnl" sz="2800" b="1" i="1" dirty="0" smtClean="0">
                <a:solidFill>
                  <a:srgbClr val="FFC000"/>
                </a:solidFill>
              </a:rPr>
              <a:t>ALTOS</a:t>
            </a:r>
            <a:r>
              <a:rPr lang="es-ES_tradnl" sz="2800" b="1" dirty="0" smtClean="0">
                <a:solidFill>
                  <a:srgbClr val="FFC000"/>
                </a:solidFill>
              </a:rPr>
              <a:t> </a:t>
            </a:r>
            <a:r>
              <a:rPr lang="es-ES_tradnl" sz="2800" b="1" dirty="0" smtClean="0">
                <a:solidFill>
                  <a:srgbClr val="FF0000"/>
                </a:solidFill>
              </a:rPr>
              <a:t>(ACTIVACIÓN DE GCR O TIPO II): </a:t>
            </a:r>
          </a:p>
          <a:p>
            <a:pPr eaLnBrk="1" hangingPunct="1">
              <a:lnSpc>
                <a:spcPct val="80000"/>
              </a:lnSpc>
              <a:spcAft>
                <a:spcPct val="15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es-ES_tradnl" sz="2800" b="1" dirty="0" smtClean="0"/>
              <a:t>		</a:t>
            </a:r>
            <a:r>
              <a:rPr lang="es-ES_tradnl" sz="2800" b="1" dirty="0" smtClean="0">
                <a:solidFill>
                  <a:srgbClr val="FFFF00"/>
                </a:solidFill>
              </a:rPr>
              <a:t> STRESS CON ADAPTACION</a:t>
            </a:r>
          </a:p>
          <a:p>
            <a:pPr eaLnBrk="1" hangingPunct="1">
              <a:lnSpc>
                <a:spcPct val="120000"/>
              </a:lnSpc>
              <a:spcAft>
                <a:spcPct val="15000"/>
              </a:spcAft>
              <a:buClr>
                <a:schemeClr val="accent1"/>
              </a:buClr>
            </a:pPr>
            <a:r>
              <a:rPr lang="es-ES_tradnl" sz="2800" b="1" dirty="0" smtClean="0"/>
              <a:t>NIVELES </a:t>
            </a:r>
            <a:r>
              <a:rPr lang="es-ES_tradnl" sz="2800" b="1" i="1" dirty="0" smtClean="0">
                <a:solidFill>
                  <a:srgbClr val="FFC000"/>
                </a:solidFill>
              </a:rPr>
              <a:t>MUY ALTOS</a:t>
            </a:r>
            <a:r>
              <a:rPr lang="es-ES_tradnl" sz="2800" b="1" dirty="0" smtClean="0">
                <a:solidFill>
                  <a:srgbClr val="FFC000"/>
                </a:solidFill>
              </a:rPr>
              <a:t> </a:t>
            </a:r>
            <a:r>
              <a:rPr lang="es-ES_tradnl" sz="2800" b="1" dirty="0" smtClean="0">
                <a:solidFill>
                  <a:srgbClr val="FF0000"/>
                </a:solidFill>
              </a:rPr>
              <a:t>(SOBREACTIVACIÓN GCR O TIPO II):</a:t>
            </a:r>
            <a:r>
              <a:rPr lang="es-ES_tradnl" sz="2800" b="1" dirty="0" smtClean="0"/>
              <a:t> </a:t>
            </a:r>
          </a:p>
          <a:p>
            <a:pPr eaLnBrk="1" hangingPunct="1">
              <a:lnSpc>
                <a:spcPct val="120000"/>
              </a:lnSpc>
              <a:spcAft>
                <a:spcPct val="15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es-ES_tradnl" sz="2800" b="1" dirty="0" smtClean="0"/>
              <a:t>	</a:t>
            </a:r>
            <a:r>
              <a:rPr lang="es-ES_tradnl" sz="2800" b="1" dirty="0" smtClean="0">
                <a:solidFill>
                  <a:srgbClr val="FFFF00"/>
                </a:solidFill>
              </a:rPr>
              <a:t>CUSHING, DEPRESION ENDOGENA</a:t>
            </a:r>
            <a:r>
              <a:rPr lang="es-ES_tradnl" sz="2800" b="1" dirty="0" smtClean="0">
                <a:solidFill>
                  <a:schemeClr val="accent1"/>
                </a:solidFill>
              </a:rPr>
              <a:t>; </a:t>
            </a:r>
          </a:p>
          <a:p>
            <a:pPr eaLnBrk="1" hangingPunct="1">
              <a:lnSpc>
                <a:spcPct val="120000"/>
              </a:lnSpc>
              <a:spcAft>
                <a:spcPct val="15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es-ES_tradnl" sz="2800" b="1" dirty="0" smtClean="0">
                <a:solidFill>
                  <a:schemeClr val="accent1"/>
                </a:solidFill>
              </a:rPr>
              <a:t>	STRESS CRONICO O DISTRESS</a:t>
            </a:r>
            <a:endParaRPr lang="es-ES_tradnl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323850" y="188912"/>
            <a:ext cx="8820150" cy="369332"/>
          </a:xfrm>
          <a:prstGeom prst="rect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rect">
              <a:fillToRect l="100000" t="100000"/>
            </a:path>
          </a:gra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200"/>
            </a:extrusionClr>
          </a:sp3d>
        </p:spPr>
        <p:txBody>
          <a:bodyPr wrap="square">
            <a:spAutoFit/>
            <a:flatTx/>
          </a:bodyPr>
          <a:lstStyle/>
          <a:p>
            <a:pPr>
              <a:defRPr/>
            </a:pPr>
            <a:r>
              <a:rPr kumimoji="0" lang="es-ES" b="1" dirty="0">
                <a:solidFill>
                  <a:srgbClr val="F4EE0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FACTORES QUE INCIDEN SOBRE </a:t>
            </a:r>
            <a:r>
              <a:rPr kumimoji="0" lang="es-ES" b="1" dirty="0" smtClean="0">
                <a:solidFill>
                  <a:srgbClr val="F4EE0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LAVULNERABILIDAD SOMÁTICA</a:t>
            </a:r>
            <a:endParaRPr kumimoji="0" lang="es-ES" b="1" dirty="0">
              <a:solidFill>
                <a:srgbClr val="F4EE0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476375" y="1196975"/>
            <a:ext cx="6740525" cy="5661025"/>
            <a:chOff x="721" y="754"/>
            <a:chExt cx="4246" cy="3566"/>
          </a:xfrm>
        </p:grpSpPr>
        <p:sp>
          <p:nvSpPr>
            <p:cNvPr id="129028" name="Oval 4"/>
            <p:cNvSpPr>
              <a:spLocks noChangeArrowheads="1"/>
            </p:cNvSpPr>
            <p:nvPr/>
          </p:nvSpPr>
          <p:spPr bwMode="auto">
            <a:xfrm>
              <a:off x="2154" y="754"/>
              <a:ext cx="1270" cy="635"/>
            </a:xfrm>
            <a:prstGeom prst="ellipse">
              <a:avLst/>
            </a:prstGeom>
            <a:gradFill rotWithShape="1">
              <a:gsLst>
                <a:gs pos="0">
                  <a:srgbClr val="4D0808"/>
                </a:gs>
                <a:gs pos="15000">
                  <a:srgbClr val="FF0300"/>
                </a:gs>
                <a:gs pos="27500">
                  <a:srgbClr val="FF7A00"/>
                </a:gs>
                <a:gs pos="50000">
                  <a:srgbClr val="FFF200"/>
                </a:gs>
                <a:gs pos="72500">
                  <a:srgbClr val="FF7A00"/>
                </a:gs>
                <a:gs pos="85000">
                  <a:srgbClr val="FF0300"/>
                </a:gs>
                <a:gs pos="100000">
                  <a:srgbClr val="4D0808"/>
                </a:gs>
              </a:gsLst>
              <a:lin ang="18900000" scaled="1"/>
            </a:gradFill>
            <a:ln w="9525">
              <a:round/>
              <a:headEnd/>
              <a:tailEnd/>
            </a:ln>
            <a:effectLst/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r>
                <a:rPr kumimoji="0" lang="es-ES" sz="2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CALIDAD DE </a:t>
              </a:r>
            </a:p>
            <a:p>
              <a:pPr algn="ctr">
                <a:defRPr/>
              </a:pPr>
              <a:r>
                <a:rPr kumimoji="0" lang="es-ES" sz="2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VIDA</a:t>
              </a:r>
              <a:endParaRPr kumimoji="0" lang="es-E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129029" name="Oval 5"/>
            <p:cNvSpPr>
              <a:spLocks noChangeArrowheads="1"/>
            </p:cNvSpPr>
            <p:nvPr/>
          </p:nvSpPr>
          <p:spPr bwMode="auto">
            <a:xfrm>
              <a:off x="748" y="1344"/>
              <a:ext cx="1361" cy="680"/>
            </a:xfrm>
            <a:prstGeom prst="ellipse">
              <a:avLst/>
            </a:prstGeom>
            <a:gradFill rotWithShape="1">
              <a:gsLst>
                <a:gs pos="0">
                  <a:srgbClr val="4D0808"/>
                </a:gs>
                <a:gs pos="15000">
                  <a:srgbClr val="FF0300"/>
                </a:gs>
                <a:gs pos="27500">
                  <a:srgbClr val="FF7A00"/>
                </a:gs>
                <a:gs pos="50000">
                  <a:srgbClr val="FFF200"/>
                </a:gs>
                <a:gs pos="72500">
                  <a:srgbClr val="FF7A00"/>
                </a:gs>
                <a:gs pos="85000">
                  <a:srgbClr val="FF0300"/>
                </a:gs>
                <a:gs pos="100000">
                  <a:srgbClr val="4D0808"/>
                </a:gs>
              </a:gsLst>
              <a:lin ang="18900000" scaled="1"/>
            </a:gradFill>
            <a:ln w="9525">
              <a:round/>
              <a:headEnd/>
              <a:tailEnd/>
            </a:ln>
            <a:effectLst/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r>
                <a:rPr kumimoji="0" lang="es-ES" sz="2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RED </a:t>
              </a:r>
            </a:p>
            <a:p>
              <a:pPr algn="ctr">
                <a:defRPr/>
              </a:pPr>
              <a:r>
                <a:rPr kumimoji="0" lang="es-ES" sz="2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VINCULAR</a:t>
              </a:r>
              <a:endParaRPr kumimoji="0" lang="es-E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129030" name="Oval 6"/>
            <p:cNvSpPr>
              <a:spLocks noChangeArrowheads="1"/>
            </p:cNvSpPr>
            <p:nvPr/>
          </p:nvSpPr>
          <p:spPr bwMode="auto">
            <a:xfrm>
              <a:off x="3561" y="1344"/>
              <a:ext cx="1406" cy="680"/>
            </a:xfrm>
            <a:prstGeom prst="ellipse">
              <a:avLst/>
            </a:prstGeom>
            <a:gradFill rotWithShape="1">
              <a:gsLst>
                <a:gs pos="0">
                  <a:srgbClr val="4D0808"/>
                </a:gs>
                <a:gs pos="15000">
                  <a:srgbClr val="FF0300"/>
                </a:gs>
                <a:gs pos="27500">
                  <a:srgbClr val="FF7A00"/>
                </a:gs>
                <a:gs pos="50000">
                  <a:srgbClr val="FFF200"/>
                </a:gs>
                <a:gs pos="72500">
                  <a:srgbClr val="FF7A00"/>
                </a:gs>
                <a:gs pos="85000">
                  <a:srgbClr val="FF0300"/>
                </a:gs>
                <a:gs pos="100000">
                  <a:srgbClr val="4D0808"/>
                </a:gs>
              </a:gsLst>
              <a:lin ang="18900000" scaled="1"/>
            </a:gradFill>
            <a:ln w="9525">
              <a:round/>
              <a:headEnd/>
              <a:tailEnd/>
            </a:ln>
            <a:effectLst/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r>
                <a:rPr kumimoji="0" lang="es-ES" sz="2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SUCESOS</a:t>
              </a:r>
            </a:p>
            <a:p>
              <a:pPr algn="ctr">
                <a:defRPr/>
              </a:pPr>
              <a:r>
                <a:rPr kumimoji="0" lang="es-ES" sz="2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TRAUMÁTICOS</a:t>
              </a:r>
              <a:endParaRPr kumimoji="0" lang="es-E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129031" name="AutoShape 7"/>
            <p:cNvSpPr>
              <a:spLocks noChangeArrowheads="1"/>
            </p:cNvSpPr>
            <p:nvPr/>
          </p:nvSpPr>
          <p:spPr bwMode="auto">
            <a:xfrm>
              <a:off x="2036" y="2115"/>
              <a:ext cx="1497" cy="63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4D0808"/>
                </a:gs>
                <a:gs pos="15000">
                  <a:srgbClr val="FF0300"/>
                </a:gs>
                <a:gs pos="27500">
                  <a:srgbClr val="FF7A00"/>
                </a:gs>
                <a:gs pos="50000">
                  <a:srgbClr val="FFF200"/>
                </a:gs>
                <a:gs pos="72500">
                  <a:srgbClr val="FF7A00"/>
                </a:gs>
                <a:gs pos="85000">
                  <a:srgbClr val="FF0300"/>
                </a:gs>
                <a:gs pos="100000">
                  <a:srgbClr val="4D0808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r>
                <a:rPr kumimoji="0" lang="es-E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VULNERABILIDAD</a:t>
              </a:r>
            </a:p>
            <a:p>
              <a:pPr algn="ctr">
                <a:defRPr/>
              </a:pPr>
              <a:r>
                <a:rPr kumimoji="0" lang="es-E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SOMÁTICA</a:t>
              </a:r>
              <a:endParaRPr kumimoji="0"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129032" name="Rectangle 8"/>
            <p:cNvSpPr>
              <a:spLocks noChangeArrowheads="1"/>
            </p:cNvSpPr>
            <p:nvPr/>
          </p:nvSpPr>
          <p:spPr bwMode="auto">
            <a:xfrm>
              <a:off x="1945" y="3022"/>
              <a:ext cx="1678" cy="635"/>
            </a:xfrm>
            <a:prstGeom prst="rect">
              <a:avLst/>
            </a:prstGeom>
            <a:gradFill rotWithShape="1">
              <a:gsLst>
                <a:gs pos="0">
                  <a:srgbClr val="4D0808"/>
                </a:gs>
                <a:gs pos="15000">
                  <a:srgbClr val="FF0300"/>
                </a:gs>
                <a:gs pos="27500">
                  <a:srgbClr val="FF7A00"/>
                </a:gs>
                <a:gs pos="50000">
                  <a:srgbClr val="FFF200"/>
                </a:gs>
                <a:gs pos="72500">
                  <a:srgbClr val="FF7A00"/>
                </a:gs>
                <a:gs pos="85000">
                  <a:srgbClr val="FF0300"/>
                </a:gs>
                <a:gs pos="100000">
                  <a:srgbClr val="4D0808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r>
                <a:rPr kumimoji="0" lang="es-E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ENFERMEDAD</a:t>
              </a:r>
            </a:p>
            <a:p>
              <a:pPr algn="ctr">
                <a:defRPr/>
              </a:pPr>
              <a:r>
                <a:rPr kumimoji="0" lang="es-E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BROTE</a:t>
              </a:r>
            </a:p>
            <a:p>
              <a:pPr algn="ctr">
                <a:defRPr/>
              </a:pPr>
              <a:r>
                <a:rPr kumimoji="0" lang="es-E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EPISODIO</a:t>
              </a:r>
              <a:endParaRPr kumimoji="0"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129033" name="Oval 9"/>
            <p:cNvSpPr>
              <a:spLocks noChangeArrowheads="1"/>
            </p:cNvSpPr>
            <p:nvPr/>
          </p:nvSpPr>
          <p:spPr bwMode="auto">
            <a:xfrm>
              <a:off x="1310" y="3748"/>
              <a:ext cx="2948" cy="572"/>
            </a:xfrm>
            <a:prstGeom prst="ellipse">
              <a:avLst/>
            </a:prstGeom>
            <a:gradFill rotWithShape="1">
              <a:gsLst>
                <a:gs pos="0">
                  <a:srgbClr val="4D0808"/>
                </a:gs>
                <a:gs pos="15000">
                  <a:srgbClr val="FF0300"/>
                </a:gs>
                <a:gs pos="27500">
                  <a:srgbClr val="FF7A00"/>
                </a:gs>
                <a:gs pos="50000">
                  <a:srgbClr val="FFF200"/>
                </a:gs>
                <a:gs pos="72500">
                  <a:srgbClr val="FF7A00"/>
                </a:gs>
                <a:gs pos="85000">
                  <a:srgbClr val="FF0300"/>
                </a:gs>
                <a:gs pos="100000">
                  <a:srgbClr val="4D0808"/>
                </a:gs>
              </a:gsLst>
              <a:lin ang="18900000" scaled="1"/>
            </a:gradFill>
            <a:ln w="9525">
              <a:round/>
              <a:headEnd/>
              <a:tailEnd/>
            </a:ln>
            <a:effectLst/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r>
                <a:rPr kumimoji="0" lang="es-E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FACTORES</a:t>
              </a:r>
              <a:r>
                <a:rPr kumimoji="0" lang="es-ES" sz="2000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 </a:t>
              </a:r>
              <a:r>
                <a:rPr kumimoji="0" lang="es-E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DESENCADENANTES</a:t>
              </a:r>
              <a:endParaRPr kumimoji="0"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>
              <a:off x="2789" y="1389"/>
              <a:ext cx="0" cy="590"/>
            </a:xfrm>
            <a:prstGeom prst="line">
              <a:avLst/>
            </a:prstGeom>
            <a:noFill/>
            <a:ln w="76200">
              <a:solidFill>
                <a:srgbClr val="EBBB0D"/>
              </a:solidFill>
              <a:round/>
              <a:headEnd/>
              <a:tailEnd type="triangle" w="med" len="med"/>
            </a:ln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EBBB0D"/>
              </a:extrusionClr>
            </a:sp3d>
          </p:spPr>
          <p:txBody>
            <a:bodyPr>
              <a:flatTx/>
            </a:bodyPr>
            <a:lstStyle/>
            <a:p>
              <a:endParaRPr lang="es-AR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>
              <a:off x="2789" y="2750"/>
              <a:ext cx="0" cy="226"/>
            </a:xfrm>
            <a:prstGeom prst="line">
              <a:avLst/>
            </a:prstGeom>
            <a:noFill/>
            <a:ln w="76200">
              <a:solidFill>
                <a:srgbClr val="EBBB0D"/>
              </a:solidFill>
              <a:round/>
              <a:headEnd/>
              <a:tailEnd type="triangle" w="med" len="med"/>
            </a:ln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EBBB0D"/>
              </a:extrusionClr>
            </a:sp3d>
          </p:spPr>
          <p:txBody>
            <a:bodyPr>
              <a:flatTx/>
            </a:bodyPr>
            <a:lstStyle/>
            <a:p>
              <a:endParaRPr lang="es-AR"/>
            </a:p>
          </p:txBody>
        </p:sp>
        <p:sp>
          <p:nvSpPr>
            <p:cNvPr id="56332" name="Line 12"/>
            <p:cNvSpPr>
              <a:spLocks noChangeShapeType="1"/>
            </p:cNvSpPr>
            <p:nvPr/>
          </p:nvSpPr>
          <p:spPr bwMode="auto">
            <a:xfrm flipV="1">
              <a:off x="2789" y="3657"/>
              <a:ext cx="0" cy="227"/>
            </a:xfrm>
            <a:prstGeom prst="line">
              <a:avLst/>
            </a:prstGeom>
            <a:noFill/>
            <a:ln w="76200">
              <a:solidFill>
                <a:srgbClr val="EBBB0D"/>
              </a:solidFill>
              <a:round/>
              <a:headEnd/>
              <a:tailEnd type="triangle" w="med" len="med"/>
            </a:ln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EBBB0D"/>
              </a:extrusionClr>
            </a:sp3d>
          </p:spPr>
          <p:txBody>
            <a:bodyPr>
              <a:flatTx/>
            </a:bodyPr>
            <a:lstStyle/>
            <a:p>
              <a:endParaRPr lang="es-AR"/>
            </a:p>
          </p:txBody>
        </p:sp>
        <p:sp>
          <p:nvSpPr>
            <p:cNvPr id="56333" name="Line 13"/>
            <p:cNvSpPr>
              <a:spLocks noChangeShapeType="1"/>
            </p:cNvSpPr>
            <p:nvPr/>
          </p:nvSpPr>
          <p:spPr bwMode="auto">
            <a:xfrm>
              <a:off x="1519" y="2069"/>
              <a:ext cx="499" cy="318"/>
            </a:xfrm>
            <a:prstGeom prst="line">
              <a:avLst/>
            </a:prstGeom>
            <a:noFill/>
            <a:ln w="57150">
              <a:solidFill>
                <a:srgbClr val="EBBB0D"/>
              </a:solidFill>
              <a:round/>
              <a:headEnd/>
              <a:tailEnd type="triangle" w="med" len="med"/>
            </a:ln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EBBB0D"/>
              </a:extrusionClr>
            </a:sp3d>
          </p:spPr>
          <p:txBody>
            <a:bodyPr>
              <a:flatTx/>
            </a:bodyPr>
            <a:lstStyle/>
            <a:p>
              <a:endParaRPr lang="es-AR"/>
            </a:p>
          </p:txBody>
        </p:sp>
        <p:sp>
          <p:nvSpPr>
            <p:cNvPr id="56334" name="Line 14"/>
            <p:cNvSpPr>
              <a:spLocks noChangeShapeType="1"/>
            </p:cNvSpPr>
            <p:nvPr/>
          </p:nvSpPr>
          <p:spPr bwMode="auto">
            <a:xfrm flipH="1">
              <a:off x="3560" y="2069"/>
              <a:ext cx="544" cy="318"/>
            </a:xfrm>
            <a:prstGeom prst="line">
              <a:avLst/>
            </a:prstGeom>
            <a:noFill/>
            <a:ln w="57150">
              <a:solidFill>
                <a:srgbClr val="EBBB0D"/>
              </a:solidFill>
              <a:round/>
              <a:headEnd/>
              <a:tailEnd type="triangle" w="med" len="med"/>
            </a:ln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EBBB0D"/>
              </a:extrusionClr>
            </a:sp3d>
          </p:spPr>
          <p:txBody>
            <a:bodyPr>
              <a:flatTx/>
            </a:bodyPr>
            <a:lstStyle/>
            <a:p>
              <a:endParaRPr lang="es-AR"/>
            </a:p>
          </p:txBody>
        </p:sp>
        <p:sp>
          <p:nvSpPr>
            <p:cNvPr id="56335" name="Line 15"/>
            <p:cNvSpPr>
              <a:spLocks noChangeShapeType="1"/>
            </p:cNvSpPr>
            <p:nvPr/>
          </p:nvSpPr>
          <p:spPr bwMode="auto">
            <a:xfrm>
              <a:off x="3651" y="3339"/>
              <a:ext cx="681" cy="0"/>
            </a:xfrm>
            <a:prstGeom prst="line">
              <a:avLst/>
            </a:prstGeom>
            <a:noFill/>
            <a:ln w="9525">
              <a:solidFill>
                <a:srgbClr val="EBBB0D"/>
              </a:solidFill>
              <a:round/>
              <a:headEnd/>
              <a:tailEnd/>
            </a:ln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EBBB0D"/>
              </a:extrusionClr>
            </a:sp3d>
          </p:spPr>
          <p:txBody>
            <a:bodyPr>
              <a:flatTx/>
            </a:bodyPr>
            <a:lstStyle/>
            <a:p>
              <a:endParaRPr lang="es-AR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 flipV="1">
              <a:off x="4332" y="2115"/>
              <a:ext cx="0" cy="1224"/>
            </a:xfrm>
            <a:prstGeom prst="line">
              <a:avLst/>
            </a:prstGeom>
            <a:noFill/>
            <a:ln w="9525">
              <a:solidFill>
                <a:srgbClr val="EBBB0D"/>
              </a:solidFill>
              <a:round/>
              <a:headEnd/>
              <a:tailEnd type="triangle" w="med" len="med"/>
            </a:ln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EBBB0D"/>
              </a:extrusionClr>
            </a:sp3d>
          </p:spPr>
          <p:txBody>
            <a:bodyPr>
              <a:flatTx/>
            </a:bodyPr>
            <a:lstStyle/>
            <a:p>
              <a:endParaRPr lang="es-AR"/>
            </a:p>
          </p:txBody>
        </p:sp>
        <p:sp>
          <p:nvSpPr>
            <p:cNvPr id="56337" name="Line 17"/>
            <p:cNvSpPr>
              <a:spLocks noChangeShapeType="1"/>
            </p:cNvSpPr>
            <p:nvPr/>
          </p:nvSpPr>
          <p:spPr bwMode="auto">
            <a:xfrm flipH="1">
              <a:off x="721" y="3358"/>
              <a:ext cx="1224" cy="0"/>
            </a:xfrm>
            <a:prstGeom prst="line">
              <a:avLst/>
            </a:prstGeom>
            <a:noFill/>
            <a:ln w="9525">
              <a:solidFill>
                <a:srgbClr val="EBBB0D"/>
              </a:solidFill>
              <a:round/>
              <a:headEnd/>
              <a:tailEnd/>
            </a:ln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EBBB0D"/>
              </a:extrusionClr>
            </a:sp3d>
          </p:spPr>
          <p:txBody>
            <a:bodyPr>
              <a:flatTx/>
            </a:bodyPr>
            <a:lstStyle/>
            <a:p>
              <a:endParaRPr lang="es-AR"/>
            </a:p>
          </p:txBody>
        </p:sp>
        <p:sp>
          <p:nvSpPr>
            <p:cNvPr id="56338" name="Line 18"/>
            <p:cNvSpPr>
              <a:spLocks noChangeShapeType="1"/>
            </p:cNvSpPr>
            <p:nvPr/>
          </p:nvSpPr>
          <p:spPr bwMode="auto">
            <a:xfrm flipV="1">
              <a:off x="721" y="999"/>
              <a:ext cx="0" cy="2359"/>
            </a:xfrm>
            <a:prstGeom prst="line">
              <a:avLst/>
            </a:prstGeom>
            <a:noFill/>
            <a:ln w="9525">
              <a:solidFill>
                <a:srgbClr val="EBBB0D"/>
              </a:solidFill>
              <a:round/>
              <a:headEnd/>
              <a:tailEnd/>
            </a:ln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EBBB0D"/>
              </a:extrusionClr>
            </a:sp3d>
          </p:spPr>
          <p:txBody>
            <a:bodyPr>
              <a:flatTx/>
            </a:bodyPr>
            <a:lstStyle/>
            <a:p>
              <a:endParaRPr lang="es-AR"/>
            </a:p>
          </p:txBody>
        </p:sp>
        <p:sp>
          <p:nvSpPr>
            <p:cNvPr id="56339" name="Line 19"/>
            <p:cNvSpPr>
              <a:spLocks noChangeShapeType="1"/>
            </p:cNvSpPr>
            <p:nvPr/>
          </p:nvSpPr>
          <p:spPr bwMode="auto">
            <a:xfrm>
              <a:off x="722" y="999"/>
              <a:ext cx="1360" cy="0"/>
            </a:xfrm>
            <a:prstGeom prst="line">
              <a:avLst/>
            </a:prstGeom>
            <a:noFill/>
            <a:ln w="9525">
              <a:solidFill>
                <a:srgbClr val="EBBB0D"/>
              </a:solidFill>
              <a:round/>
              <a:headEnd/>
              <a:tailEnd type="triangle" w="med" len="med"/>
            </a:ln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EBBB0D"/>
              </a:extrusionClr>
            </a:sp3d>
          </p:spPr>
          <p:txBody>
            <a:bodyPr>
              <a:flatTx/>
            </a:bodyPr>
            <a:lstStyle/>
            <a:p>
              <a:endParaRPr lang="es-AR"/>
            </a:p>
          </p:txBody>
        </p:sp>
        <p:sp>
          <p:nvSpPr>
            <p:cNvPr id="56340" name="Line 20"/>
            <p:cNvSpPr>
              <a:spLocks noChangeShapeType="1"/>
            </p:cNvSpPr>
            <p:nvPr/>
          </p:nvSpPr>
          <p:spPr bwMode="auto">
            <a:xfrm flipV="1">
              <a:off x="4332" y="1026"/>
              <a:ext cx="0" cy="318"/>
            </a:xfrm>
            <a:prstGeom prst="line">
              <a:avLst/>
            </a:prstGeom>
            <a:noFill/>
            <a:ln w="9525">
              <a:solidFill>
                <a:srgbClr val="EBBB0D"/>
              </a:solidFill>
              <a:round/>
              <a:headEnd/>
              <a:tailEnd/>
            </a:ln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EBBB0D"/>
              </a:extrusionClr>
            </a:sp3d>
          </p:spPr>
          <p:txBody>
            <a:bodyPr>
              <a:flatTx/>
            </a:bodyPr>
            <a:lstStyle/>
            <a:p>
              <a:endParaRPr lang="es-AR"/>
            </a:p>
          </p:txBody>
        </p:sp>
        <p:sp>
          <p:nvSpPr>
            <p:cNvPr id="56341" name="Line 21"/>
            <p:cNvSpPr>
              <a:spLocks noChangeShapeType="1"/>
            </p:cNvSpPr>
            <p:nvPr/>
          </p:nvSpPr>
          <p:spPr bwMode="auto">
            <a:xfrm flipH="1">
              <a:off x="3470" y="1026"/>
              <a:ext cx="862" cy="0"/>
            </a:xfrm>
            <a:prstGeom prst="line">
              <a:avLst/>
            </a:prstGeom>
            <a:noFill/>
            <a:ln w="9525">
              <a:solidFill>
                <a:srgbClr val="EBBB0D"/>
              </a:solidFill>
              <a:round/>
              <a:headEnd/>
              <a:tailEnd type="triangle" w="med" len="med"/>
            </a:ln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EBBB0D"/>
              </a:extrusionClr>
            </a:sp3d>
          </p:spPr>
          <p:txBody>
            <a:bodyPr>
              <a:flatTx/>
            </a:bodyPr>
            <a:lstStyle/>
            <a:p>
              <a:endParaRPr lang="es-AR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uario\Mis imágenes\colores arco ir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396536" cy="6858000"/>
          </a:xfrm>
          <a:prstGeom prst="rect">
            <a:avLst/>
          </a:prstGeom>
          <a:noFill/>
        </p:spPr>
      </p:pic>
      <p:sp>
        <p:nvSpPr>
          <p:cNvPr id="63490" name="Oval 2"/>
          <p:cNvSpPr>
            <a:spLocks noChangeArrowheads="1"/>
          </p:cNvSpPr>
          <p:nvPr/>
        </p:nvSpPr>
        <p:spPr bwMode="auto">
          <a:xfrm>
            <a:off x="1343025" y="239713"/>
            <a:ext cx="2663825" cy="1655762"/>
          </a:xfrm>
          <a:prstGeom prst="ellipse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s-ES" b="1" dirty="0">
                <a:solidFill>
                  <a:srgbClr val="FFCC00"/>
                </a:solidFill>
                <a:latin typeface="Verdana" pitchFamily="34" charset="0"/>
              </a:rPr>
              <a:t>FENOTIPO</a:t>
            </a:r>
          </a:p>
          <a:p>
            <a:pPr algn="ctr"/>
            <a:r>
              <a:rPr kumimoji="0" lang="es-ES" b="1" dirty="0">
                <a:solidFill>
                  <a:srgbClr val="FFCC00"/>
                </a:solidFill>
                <a:latin typeface="Verdana" pitchFamily="34" charset="0"/>
              </a:rPr>
              <a:t>VULNERABLE</a:t>
            </a:r>
          </a:p>
        </p:txBody>
      </p:sp>
      <p:sp>
        <p:nvSpPr>
          <p:cNvPr id="63491" name="Oval 7"/>
          <p:cNvSpPr>
            <a:spLocks noChangeArrowheads="1"/>
          </p:cNvSpPr>
          <p:nvPr/>
        </p:nvSpPr>
        <p:spPr bwMode="auto">
          <a:xfrm>
            <a:off x="1666875" y="2471738"/>
            <a:ext cx="2016125" cy="1223962"/>
          </a:xfrm>
          <a:prstGeom prst="ellipse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s-ES" sz="2000" b="1" dirty="0">
                <a:solidFill>
                  <a:srgbClr val="FFCC00"/>
                </a:solidFill>
                <a:latin typeface="Verdana" pitchFamily="34" charset="0"/>
              </a:rPr>
              <a:t>EVENTOS</a:t>
            </a:r>
          </a:p>
          <a:p>
            <a:pPr algn="ctr"/>
            <a:r>
              <a:rPr kumimoji="0" lang="es-ES" sz="2000" b="1" dirty="0">
                <a:solidFill>
                  <a:srgbClr val="FFCC00"/>
                </a:solidFill>
                <a:latin typeface="Verdana" pitchFamily="34" charset="0"/>
              </a:rPr>
              <a:t>NEGATIVOS</a:t>
            </a:r>
          </a:p>
        </p:txBody>
      </p:sp>
      <p:sp>
        <p:nvSpPr>
          <p:cNvPr id="63492" name="Line 15"/>
          <p:cNvSpPr>
            <a:spLocks noChangeShapeType="1"/>
          </p:cNvSpPr>
          <p:nvPr/>
        </p:nvSpPr>
        <p:spPr bwMode="auto">
          <a:xfrm>
            <a:off x="6311900" y="1925638"/>
            <a:ext cx="0" cy="576262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63493" name="Oval 24"/>
          <p:cNvSpPr>
            <a:spLocks noChangeArrowheads="1"/>
          </p:cNvSpPr>
          <p:nvPr/>
        </p:nvSpPr>
        <p:spPr bwMode="auto">
          <a:xfrm>
            <a:off x="4979988" y="239713"/>
            <a:ext cx="2663825" cy="1655762"/>
          </a:xfrm>
          <a:prstGeom prst="ellipse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s-ES" b="1" dirty="0">
                <a:solidFill>
                  <a:srgbClr val="FFCC00"/>
                </a:solidFill>
                <a:latin typeface="Verdana" pitchFamily="34" charset="0"/>
              </a:rPr>
              <a:t>FENOTIPO</a:t>
            </a:r>
          </a:p>
          <a:p>
            <a:pPr algn="ctr"/>
            <a:r>
              <a:rPr kumimoji="0" lang="es-ES" b="1" dirty="0">
                <a:solidFill>
                  <a:srgbClr val="FFCC00"/>
                </a:solidFill>
                <a:latin typeface="Verdana" pitchFamily="34" charset="0"/>
              </a:rPr>
              <a:t>RESILIENTE</a:t>
            </a:r>
          </a:p>
        </p:txBody>
      </p:sp>
      <p:sp>
        <p:nvSpPr>
          <p:cNvPr id="63494" name="Line 25"/>
          <p:cNvSpPr>
            <a:spLocks noChangeShapeType="1"/>
          </p:cNvSpPr>
          <p:nvPr/>
        </p:nvSpPr>
        <p:spPr bwMode="auto">
          <a:xfrm>
            <a:off x="2674938" y="1895475"/>
            <a:ext cx="0" cy="576263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63495" name="Oval 26"/>
          <p:cNvSpPr>
            <a:spLocks noChangeArrowheads="1"/>
          </p:cNvSpPr>
          <p:nvPr/>
        </p:nvSpPr>
        <p:spPr bwMode="auto">
          <a:xfrm>
            <a:off x="5303838" y="2543175"/>
            <a:ext cx="2016125" cy="1223963"/>
          </a:xfrm>
          <a:prstGeom prst="ellipse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s-ES" sz="2000" b="1" dirty="0">
                <a:solidFill>
                  <a:srgbClr val="FFCC00"/>
                </a:solidFill>
                <a:latin typeface="Verdana" pitchFamily="34" charset="0"/>
              </a:rPr>
              <a:t>EVENTOS</a:t>
            </a:r>
          </a:p>
          <a:p>
            <a:pPr algn="ctr"/>
            <a:r>
              <a:rPr kumimoji="0" lang="es-ES" sz="2000" b="1" dirty="0">
                <a:solidFill>
                  <a:srgbClr val="FFCC00"/>
                </a:solidFill>
                <a:latin typeface="Verdana" pitchFamily="34" charset="0"/>
              </a:rPr>
              <a:t>POSITIVOS</a:t>
            </a:r>
          </a:p>
        </p:txBody>
      </p:sp>
      <p:sp>
        <p:nvSpPr>
          <p:cNvPr id="63496" name="Oval 31"/>
          <p:cNvSpPr>
            <a:spLocks noChangeArrowheads="1"/>
          </p:cNvSpPr>
          <p:nvPr/>
        </p:nvSpPr>
        <p:spPr bwMode="auto">
          <a:xfrm>
            <a:off x="1475656" y="4365104"/>
            <a:ext cx="2520280" cy="864171"/>
          </a:xfrm>
          <a:prstGeom prst="ellipse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s-ES" sz="1800" b="1" dirty="0">
                <a:solidFill>
                  <a:srgbClr val="FFCC00"/>
                </a:solidFill>
                <a:latin typeface="Verdana" pitchFamily="34" charset="0"/>
              </a:rPr>
              <a:t>NEUROTOXICIDAD</a:t>
            </a:r>
          </a:p>
        </p:txBody>
      </p:sp>
      <p:sp>
        <p:nvSpPr>
          <p:cNvPr id="63497" name="Line 32"/>
          <p:cNvSpPr>
            <a:spLocks noChangeShapeType="1"/>
          </p:cNvSpPr>
          <p:nvPr/>
        </p:nvSpPr>
        <p:spPr bwMode="auto">
          <a:xfrm>
            <a:off x="6372200" y="3861048"/>
            <a:ext cx="0" cy="576262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63498" name="Line 33"/>
          <p:cNvSpPr>
            <a:spLocks noChangeShapeType="1"/>
          </p:cNvSpPr>
          <p:nvPr/>
        </p:nvSpPr>
        <p:spPr bwMode="auto">
          <a:xfrm>
            <a:off x="2699792" y="3789040"/>
            <a:ext cx="0" cy="576263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63499" name="Oval 35"/>
          <p:cNvSpPr>
            <a:spLocks noChangeArrowheads="1"/>
          </p:cNvSpPr>
          <p:nvPr/>
        </p:nvSpPr>
        <p:spPr bwMode="auto">
          <a:xfrm>
            <a:off x="5292080" y="4437112"/>
            <a:ext cx="2304256" cy="792162"/>
          </a:xfrm>
          <a:prstGeom prst="ellipse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s-ES" sz="1800" b="1" dirty="0">
                <a:solidFill>
                  <a:srgbClr val="FFCC00"/>
                </a:solidFill>
                <a:latin typeface="Verdana" pitchFamily="34" charset="0"/>
              </a:rPr>
              <a:t>NEUROGENESIS</a:t>
            </a:r>
          </a:p>
        </p:txBody>
      </p:sp>
      <p:sp>
        <p:nvSpPr>
          <p:cNvPr id="63500" name="Oval 36"/>
          <p:cNvSpPr>
            <a:spLocks noChangeArrowheads="1"/>
          </p:cNvSpPr>
          <p:nvPr/>
        </p:nvSpPr>
        <p:spPr bwMode="auto">
          <a:xfrm>
            <a:off x="1774825" y="5684838"/>
            <a:ext cx="1800225" cy="1008062"/>
          </a:xfrm>
          <a:prstGeom prst="ellipse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s-ES" sz="1800" b="1" dirty="0">
                <a:solidFill>
                  <a:srgbClr val="FFCC00"/>
                </a:solidFill>
                <a:latin typeface="Verdana" pitchFamily="34" charset="0"/>
              </a:rPr>
              <a:t>ESTRÉS</a:t>
            </a:r>
          </a:p>
        </p:txBody>
      </p:sp>
      <p:sp>
        <p:nvSpPr>
          <p:cNvPr id="63501" name="Line 37"/>
          <p:cNvSpPr>
            <a:spLocks noChangeShapeType="1"/>
          </p:cNvSpPr>
          <p:nvPr/>
        </p:nvSpPr>
        <p:spPr bwMode="auto">
          <a:xfrm>
            <a:off x="6300192" y="5229200"/>
            <a:ext cx="1587" cy="474663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63502" name="Line 38"/>
          <p:cNvSpPr>
            <a:spLocks noChangeShapeType="1"/>
          </p:cNvSpPr>
          <p:nvPr/>
        </p:nvSpPr>
        <p:spPr bwMode="auto">
          <a:xfrm>
            <a:off x="2699792" y="5229200"/>
            <a:ext cx="1587" cy="474662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AR"/>
          </a:p>
        </p:txBody>
      </p:sp>
      <p:sp>
        <p:nvSpPr>
          <p:cNvPr id="63503" name="Oval 39"/>
          <p:cNvSpPr>
            <a:spLocks noChangeArrowheads="1"/>
          </p:cNvSpPr>
          <p:nvPr/>
        </p:nvSpPr>
        <p:spPr bwMode="auto">
          <a:xfrm>
            <a:off x="5338763" y="5684838"/>
            <a:ext cx="1944687" cy="1008062"/>
          </a:xfrm>
          <a:prstGeom prst="ellipse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s-ES" sz="1800" b="1" dirty="0">
                <a:solidFill>
                  <a:srgbClr val="FFCC00"/>
                </a:solidFill>
                <a:latin typeface="Verdana" pitchFamily="34" charset="0"/>
              </a:rPr>
              <a:t>RESILIENCIA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2484438" y="3860800"/>
            <a:ext cx="39671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s-ES_tradnl" sz="1600" b="1" dirty="0">
                <a:solidFill>
                  <a:srgbClr val="FF9900"/>
                </a:solidFill>
                <a:latin typeface="Verdana" pitchFamily="34" charset="0"/>
              </a:rPr>
              <a:t>HACER BURNOUT POR DESGA</a:t>
            </a:r>
            <a:r>
              <a:rPr kumimoji="0" lang="es-ES_tradnl" sz="1600" dirty="0">
                <a:solidFill>
                  <a:srgbClr val="FF9900"/>
                </a:solidFill>
                <a:latin typeface="Verdana" pitchFamily="34" charset="0"/>
              </a:rPr>
              <a:t>STE</a:t>
            </a:r>
            <a:endParaRPr kumimoji="0" lang="es-ES" sz="1600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2482850" y="404813"/>
            <a:ext cx="4681538" cy="650875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s-ES_tradnl" sz="1800" b="1" dirty="0">
                <a:solidFill>
                  <a:srgbClr val="FF9900"/>
                </a:solidFill>
                <a:latin typeface="Verdana" pitchFamily="34" charset="0"/>
              </a:rPr>
              <a:t>Si no nacemos (por fenotipo)</a:t>
            </a:r>
          </a:p>
          <a:p>
            <a:pPr algn="ctr"/>
            <a:r>
              <a:rPr kumimoji="0" lang="es-ES_tradnl" sz="1800" b="1" dirty="0">
                <a:solidFill>
                  <a:srgbClr val="FF9900"/>
                </a:solidFill>
                <a:latin typeface="Verdana" pitchFamily="34" charset="0"/>
              </a:rPr>
              <a:t>o nos hacemos (por tratamiento)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23850" y="1700213"/>
            <a:ext cx="381386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s-ES_tradnl" sz="1600" b="1" dirty="0" smtClean="0">
                <a:solidFill>
                  <a:srgbClr val="FF9900"/>
                </a:solidFill>
                <a:latin typeface="Verdana" pitchFamily="34" charset="0"/>
              </a:rPr>
              <a:t>SEREMOS MAS VULNERABLES A</a:t>
            </a:r>
            <a:endParaRPr kumimoji="0" lang="es-ES_tradnl" sz="1600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2484438" y="2155825"/>
            <a:ext cx="4699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s-ES_tradnl" sz="1600" b="1" dirty="0">
                <a:solidFill>
                  <a:srgbClr val="FF9900"/>
                </a:solidFill>
                <a:latin typeface="Verdana" pitchFamily="34" charset="0"/>
              </a:rPr>
              <a:t>HIPERREACIONAR ante STRESS AGUDO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2484438" y="2495550"/>
            <a:ext cx="5810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s-ES_tradnl" sz="1600" b="1" dirty="0">
                <a:solidFill>
                  <a:srgbClr val="FF9900"/>
                </a:solidFill>
                <a:latin typeface="Verdana" pitchFamily="34" charset="0"/>
              </a:rPr>
              <a:t>NO LOGRAR ADAPTACION ante STRESS CRONICO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2484438" y="3178175"/>
            <a:ext cx="6215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s-ES_tradnl" sz="1600" b="1" dirty="0">
                <a:solidFill>
                  <a:srgbClr val="FF9900"/>
                </a:solidFill>
                <a:latin typeface="Verdana" pitchFamily="34" charset="0"/>
              </a:rPr>
              <a:t>DESARROLLAR DEPRESION ante STRESS TEMPRANO </a:t>
            </a: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2484438" y="2836863"/>
            <a:ext cx="58308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s-ES_tradnl" sz="1600" b="1" dirty="0">
                <a:solidFill>
                  <a:srgbClr val="FF9900"/>
                </a:solidFill>
                <a:latin typeface="Verdana" pitchFamily="34" charset="0"/>
              </a:rPr>
              <a:t>CRISTALIZAR DEPRESION ante STRESS CRONICO</a:t>
            </a:r>
            <a:endParaRPr kumimoji="0" lang="es-ES" sz="1600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2484438" y="3519488"/>
            <a:ext cx="58160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s-ES_tradnl" sz="1600" b="1" dirty="0">
                <a:solidFill>
                  <a:srgbClr val="FF9900"/>
                </a:solidFill>
                <a:latin typeface="Verdana" pitchFamily="34" charset="0"/>
              </a:rPr>
              <a:t>DESARROLLAR PTSD ante TRAUMA IMPREVISTO</a:t>
            </a:r>
            <a:r>
              <a:rPr kumimoji="0" lang="es-ES_tradnl" sz="1600" dirty="0">
                <a:solidFill>
                  <a:srgbClr val="FF9900"/>
                </a:solidFill>
                <a:latin typeface="Verdana" pitchFamily="34" charset="0"/>
              </a:rPr>
              <a:t>.</a:t>
            </a:r>
          </a:p>
        </p:txBody>
      </p:sp>
      <p:cxnSp>
        <p:nvCxnSpPr>
          <p:cNvPr id="62474" name="AutoShape 10"/>
          <p:cNvCxnSpPr>
            <a:cxnSpLocks noChangeShapeType="1"/>
          </p:cNvCxnSpPr>
          <p:nvPr/>
        </p:nvCxnSpPr>
        <p:spPr bwMode="auto">
          <a:xfrm rot="10800000" flipV="1">
            <a:off x="1979613" y="765175"/>
            <a:ext cx="503237" cy="969963"/>
          </a:xfrm>
          <a:prstGeom prst="bentConnector2">
            <a:avLst/>
          </a:prstGeom>
          <a:noFill/>
          <a:ln w="28575">
            <a:solidFill>
              <a:srgbClr val="FF9900"/>
            </a:solidFill>
            <a:miter lim="800000"/>
            <a:headEnd/>
            <a:tailEnd/>
          </a:ln>
        </p:spPr>
      </p:cxnSp>
      <p:sp>
        <p:nvSpPr>
          <p:cNvPr id="62475" name="Oval 11"/>
          <p:cNvSpPr>
            <a:spLocks noChangeArrowheads="1"/>
          </p:cNvSpPr>
          <p:nvPr/>
        </p:nvSpPr>
        <p:spPr bwMode="auto">
          <a:xfrm>
            <a:off x="2259013" y="2247900"/>
            <a:ext cx="142875" cy="1444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62476" name="Oval 12"/>
          <p:cNvSpPr>
            <a:spLocks noChangeArrowheads="1"/>
          </p:cNvSpPr>
          <p:nvPr/>
        </p:nvSpPr>
        <p:spPr bwMode="auto">
          <a:xfrm>
            <a:off x="2268538" y="2608263"/>
            <a:ext cx="142875" cy="1444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62477" name="Oval 13"/>
          <p:cNvSpPr>
            <a:spLocks noChangeArrowheads="1"/>
          </p:cNvSpPr>
          <p:nvPr/>
        </p:nvSpPr>
        <p:spPr bwMode="auto">
          <a:xfrm>
            <a:off x="2268538" y="2952750"/>
            <a:ext cx="142875" cy="1444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62478" name="Oval 14"/>
          <p:cNvSpPr>
            <a:spLocks noChangeArrowheads="1"/>
          </p:cNvSpPr>
          <p:nvPr/>
        </p:nvSpPr>
        <p:spPr bwMode="auto">
          <a:xfrm>
            <a:off x="2268538" y="3284538"/>
            <a:ext cx="142875" cy="1444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62479" name="Oval 15"/>
          <p:cNvSpPr>
            <a:spLocks noChangeArrowheads="1"/>
          </p:cNvSpPr>
          <p:nvPr/>
        </p:nvSpPr>
        <p:spPr bwMode="auto">
          <a:xfrm>
            <a:off x="2268538" y="3600450"/>
            <a:ext cx="142875" cy="1444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62480" name="Oval 16"/>
          <p:cNvSpPr>
            <a:spLocks noChangeArrowheads="1"/>
          </p:cNvSpPr>
          <p:nvPr/>
        </p:nvSpPr>
        <p:spPr bwMode="auto">
          <a:xfrm>
            <a:off x="2268538" y="3932238"/>
            <a:ext cx="142875" cy="1444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62481" name="Line 17"/>
          <p:cNvSpPr>
            <a:spLocks noChangeShapeType="1"/>
          </p:cNvSpPr>
          <p:nvPr/>
        </p:nvSpPr>
        <p:spPr bwMode="auto">
          <a:xfrm>
            <a:off x="1979712" y="2060848"/>
            <a:ext cx="4763" cy="207962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es-AR" b="1" dirty="0"/>
          </a:p>
        </p:txBody>
      </p:sp>
      <p:sp>
        <p:nvSpPr>
          <p:cNvPr id="62482" name="Rectangle 18"/>
          <p:cNvSpPr>
            <a:spLocks noChangeArrowheads="1"/>
          </p:cNvSpPr>
          <p:nvPr/>
        </p:nvSpPr>
        <p:spPr bwMode="auto">
          <a:xfrm>
            <a:off x="539750" y="5088484"/>
            <a:ext cx="8424863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kumimoji="0" lang="es-AR" sz="1700" b="1" dirty="0">
                <a:latin typeface="Verdana" pitchFamily="34" charset="0"/>
              </a:rPr>
              <a:t>L</a:t>
            </a:r>
            <a:r>
              <a:rPr kumimoji="0" lang="es-ES" sz="1700" b="1" dirty="0">
                <a:latin typeface="Verdana" pitchFamily="34" charset="0"/>
              </a:rPr>
              <a:t>a </a:t>
            </a:r>
            <a:r>
              <a:rPr kumimoji="0" lang="es-ES" sz="1700" b="1" dirty="0" err="1">
                <a:latin typeface="Verdana" pitchFamily="34" charset="0"/>
              </a:rPr>
              <a:t>resiliencia</a:t>
            </a:r>
            <a:r>
              <a:rPr kumimoji="0" lang="es-ES" sz="1700" b="1" dirty="0">
                <a:latin typeface="Verdana" pitchFamily="34" charset="0"/>
              </a:rPr>
              <a:t> </a:t>
            </a:r>
            <a:r>
              <a:rPr kumimoji="0" lang="es-AR" sz="1700" b="1" dirty="0">
                <a:latin typeface="Verdana" pitchFamily="34" charset="0"/>
              </a:rPr>
              <a:t> </a:t>
            </a:r>
            <a:r>
              <a:rPr kumimoji="0" lang="es-ES" sz="1700" b="1" dirty="0">
                <a:latin typeface="Verdana" pitchFamily="34" charset="0"/>
              </a:rPr>
              <a:t>"es la capacidad humana para hacer frente a adversidades de la vida, superarlas y salir de ellas fortalecido o incluso transformado".</a:t>
            </a:r>
          </a:p>
          <a:p>
            <a:pPr algn="ctr"/>
            <a:endParaRPr kumimoji="0" lang="es-ES" sz="1700" b="1" dirty="0">
              <a:latin typeface="Verdana" pitchFamily="34" charset="0"/>
            </a:endParaRPr>
          </a:p>
          <a:p>
            <a:pPr algn="ctr"/>
            <a:r>
              <a:rPr kumimoji="0" lang="es-AR" sz="1800" b="1" dirty="0">
                <a:latin typeface="Verdana" pitchFamily="34" charset="0"/>
              </a:rPr>
              <a:t>Es </a:t>
            </a:r>
            <a:r>
              <a:rPr kumimoji="0" lang="es-ES" sz="1800" b="1" dirty="0">
                <a:latin typeface="Verdana" pitchFamily="34" charset="0"/>
              </a:rPr>
              <a:t>la capacidad de una persona de hacer las cosas bien pese a las condiciones de vida adversas</a:t>
            </a:r>
            <a:r>
              <a:rPr kumimoji="0" lang="es-AR" sz="1800" b="1" dirty="0">
                <a:latin typeface="Verdana" pitchFamily="34" charset="0"/>
              </a:rPr>
              <a:t>. S</a:t>
            </a:r>
            <a:r>
              <a:rPr kumimoji="0" lang="es-ES" sz="1800" b="1" dirty="0" err="1">
                <a:latin typeface="Verdana" pitchFamily="34" charset="0"/>
              </a:rPr>
              <a:t>tefan</a:t>
            </a:r>
            <a:r>
              <a:rPr kumimoji="0" lang="es-ES" sz="1800" b="1" dirty="0">
                <a:latin typeface="Verdana" pitchFamily="34" charset="0"/>
              </a:rPr>
              <a:t> </a:t>
            </a:r>
            <a:r>
              <a:rPr kumimoji="0" lang="es-ES" sz="1800" b="1" dirty="0" err="1">
                <a:latin typeface="Verdana" pitchFamily="34" charset="0"/>
              </a:rPr>
              <a:t>Vanistendael</a:t>
            </a:r>
            <a:endParaRPr kumimoji="0" lang="es-ES" sz="1800" b="1" dirty="0">
              <a:latin typeface="Verdana" pitchFamily="34" charset="0"/>
            </a:endParaRPr>
          </a:p>
        </p:txBody>
      </p:sp>
      <p:sp>
        <p:nvSpPr>
          <p:cNvPr id="62483" name="Rectangle 19"/>
          <p:cNvSpPr>
            <a:spLocks noChangeArrowheads="1"/>
          </p:cNvSpPr>
          <p:nvPr/>
        </p:nvSpPr>
        <p:spPr bwMode="auto">
          <a:xfrm>
            <a:off x="4067175" y="4508500"/>
            <a:ext cx="3960813" cy="433388"/>
          </a:xfrm>
          <a:prstGeom prst="rect">
            <a:avLst/>
          </a:prstGeom>
          <a:noFill/>
          <a:ln w="9525">
            <a:solidFill>
              <a:srgbClr val="CC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s-ES" sz="1800" b="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139284" name="AutoShape 20"/>
          <p:cNvSpPr>
            <a:spLocks noChangeArrowheads="1"/>
          </p:cNvSpPr>
          <p:nvPr/>
        </p:nvSpPr>
        <p:spPr bwMode="auto">
          <a:xfrm>
            <a:off x="395288" y="1125538"/>
            <a:ext cx="2232025" cy="431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b="1" dirty="0" smtClean="0">
                <a:solidFill>
                  <a:srgbClr val="FFCC00"/>
                </a:solidFill>
                <a:latin typeface="Verdana" pitchFamily="34" charset="0"/>
              </a:rPr>
              <a:t>RESILENTES</a:t>
            </a:r>
            <a:endParaRPr kumimoji="0" lang="es-ES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139285" name="AutoShape 21"/>
          <p:cNvSpPr>
            <a:spLocks noChangeArrowheads="1"/>
          </p:cNvSpPr>
          <p:nvPr/>
        </p:nvSpPr>
        <p:spPr bwMode="auto">
          <a:xfrm>
            <a:off x="1331913" y="4437063"/>
            <a:ext cx="2808287" cy="5762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b="1" dirty="0" smtClean="0">
                <a:solidFill>
                  <a:srgbClr val="FFCC00"/>
                </a:solidFill>
                <a:latin typeface="Verdana" pitchFamily="34" charset="0"/>
              </a:rPr>
              <a:t>RESILENCIA</a:t>
            </a:r>
            <a:endParaRPr kumimoji="0" lang="es-ES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4211960" y="4509120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 smtClean="0"/>
              <a:t>VOLVER DE UN SALTO REBOTAR</a:t>
            </a:r>
            <a:endParaRPr lang="es-AR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Line 8"/>
          <p:cNvSpPr>
            <a:spLocks noChangeShapeType="1"/>
          </p:cNvSpPr>
          <p:nvPr/>
        </p:nvSpPr>
        <p:spPr bwMode="auto">
          <a:xfrm rot="-5400000">
            <a:off x="4283968" y="332656"/>
            <a:ext cx="0" cy="864096"/>
          </a:xfrm>
          <a:prstGeom prst="line">
            <a:avLst/>
          </a:prstGeom>
          <a:noFill/>
          <a:ln w="57150" cap="sq">
            <a:solidFill>
              <a:srgbClr val="FF9900"/>
            </a:solidFill>
            <a:round/>
            <a:headEnd type="triangle" w="med" len="med"/>
            <a:tailEnd type="triangle" w="med" len="med"/>
          </a:ln>
        </p:spPr>
        <p:txBody>
          <a:bodyPr wrap="square">
            <a:spAutoFit/>
          </a:bodyPr>
          <a:lstStyle/>
          <a:p>
            <a:endParaRPr lang="es-AR"/>
          </a:p>
        </p:txBody>
      </p:sp>
      <p:sp>
        <p:nvSpPr>
          <p:cNvPr id="147461" name="AutoShape 5"/>
          <p:cNvSpPr>
            <a:spLocks noChangeArrowheads="1"/>
          </p:cNvSpPr>
          <p:nvPr/>
        </p:nvSpPr>
        <p:spPr bwMode="auto">
          <a:xfrm>
            <a:off x="684213" y="6093296"/>
            <a:ext cx="7812087" cy="76470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b="1" dirty="0" smtClean="0">
                <a:solidFill>
                  <a:srgbClr val="FFCC00"/>
                </a:solidFill>
                <a:latin typeface="Verdana" pitchFamily="34" charset="0"/>
              </a:rPr>
              <a:t>CAMBIOS CONDUCTUALES Y EMOCIONALES</a:t>
            </a:r>
            <a:endParaRPr kumimoji="0" lang="es-ES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60421" name="Rectangle 6"/>
          <p:cNvSpPr>
            <a:spLocks noChangeArrowheads="1"/>
          </p:cNvSpPr>
          <p:nvPr/>
        </p:nvSpPr>
        <p:spPr bwMode="auto">
          <a:xfrm>
            <a:off x="0" y="332656"/>
            <a:ext cx="3635896" cy="646331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s-ES_tradnl" b="1" dirty="0" smtClean="0">
                <a:solidFill>
                  <a:srgbClr val="FF9900"/>
                </a:solidFill>
                <a:latin typeface="Verdana" pitchFamily="34" charset="0"/>
              </a:rPr>
              <a:t>PREDISPOSICIÓN </a:t>
            </a:r>
          </a:p>
          <a:p>
            <a:pPr algn="ctr"/>
            <a:r>
              <a:rPr kumimoji="0" lang="es-ES_tradnl" b="1" dirty="0" smtClean="0">
                <a:solidFill>
                  <a:srgbClr val="FF9900"/>
                </a:solidFill>
                <a:latin typeface="Verdana" pitchFamily="34" charset="0"/>
              </a:rPr>
              <a:t>GENÉTICA</a:t>
            </a:r>
            <a:endParaRPr kumimoji="0" lang="es-ES_tradnl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60422" name="Rectangle 7"/>
          <p:cNvSpPr>
            <a:spLocks noChangeArrowheads="1"/>
          </p:cNvSpPr>
          <p:nvPr/>
        </p:nvSpPr>
        <p:spPr bwMode="auto">
          <a:xfrm>
            <a:off x="4860032" y="404665"/>
            <a:ext cx="3672408" cy="646331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s-ES_tradnl" b="1" dirty="0" smtClean="0">
                <a:solidFill>
                  <a:srgbClr val="FF9900"/>
                </a:solidFill>
                <a:latin typeface="Verdana" pitchFamily="34" charset="0"/>
              </a:rPr>
              <a:t>EVENTOS ADVERSOS TEMPRANOS</a:t>
            </a:r>
            <a:endParaRPr kumimoji="0" lang="es-ES_tradnl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60424" name="Line 9"/>
          <p:cNvSpPr>
            <a:spLocks noChangeShapeType="1"/>
          </p:cNvSpPr>
          <p:nvPr/>
        </p:nvSpPr>
        <p:spPr bwMode="auto">
          <a:xfrm rot="5400000" flipV="1">
            <a:off x="2797200" y="955328"/>
            <a:ext cx="504825" cy="555625"/>
          </a:xfrm>
          <a:prstGeom prst="line">
            <a:avLst/>
          </a:prstGeom>
          <a:noFill/>
          <a:ln w="57150" cap="sq">
            <a:solidFill>
              <a:srgbClr val="FF99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60425" name="Line 10"/>
          <p:cNvSpPr>
            <a:spLocks noChangeShapeType="1"/>
          </p:cNvSpPr>
          <p:nvPr/>
        </p:nvSpPr>
        <p:spPr bwMode="auto">
          <a:xfrm rot="-5400000" flipH="1" flipV="1">
            <a:off x="5787863" y="989001"/>
            <a:ext cx="376585" cy="504056"/>
          </a:xfrm>
          <a:prstGeom prst="line">
            <a:avLst/>
          </a:prstGeom>
          <a:noFill/>
          <a:ln w="57150" cap="sq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s-AR"/>
          </a:p>
        </p:txBody>
      </p:sp>
      <p:sp>
        <p:nvSpPr>
          <p:cNvPr id="147467" name="AutoShape 11"/>
          <p:cNvSpPr>
            <a:spLocks noChangeArrowheads="1"/>
          </p:cNvSpPr>
          <p:nvPr/>
        </p:nvSpPr>
        <p:spPr bwMode="auto">
          <a:xfrm>
            <a:off x="2484438" y="1412875"/>
            <a:ext cx="4032250" cy="431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b="1" dirty="0" smtClean="0">
                <a:solidFill>
                  <a:srgbClr val="FFCC00"/>
                </a:solidFill>
                <a:latin typeface="Verdana" pitchFamily="34" charset="0"/>
              </a:rPr>
              <a:t>FENOTIPO VULNERABLE</a:t>
            </a:r>
            <a:endParaRPr kumimoji="0" lang="es-ES" b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60429" name="Rectangle 12"/>
          <p:cNvSpPr>
            <a:spLocks noChangeArrowheads="1"/>
          </p:cNvSpPr>
          <p:nvPr/>
        </p:nvSpPr>
        <p:spPr bwMode="auto">
          <a:xfrm>
            <a:off x="251520" y="2060848"/>
            <a:ext cx="7416824" cy="1200329"/>
          </a:xfrm>
          <a:prstGeom prst="rect">
            <a:avLst/>
          </a:prstGeom>
          <a:noFill/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s-ES_tradnl" b="1" dirty="0" smtClean="0">
                <a:solidFill>
                  <a:srgbClr val="FF9900"/>
                </a:solidFill>
                <a:latin typeface="Verdana" pitchFamily="34" charset="0"/>
              </a:rPr>
              <a:t>HIPERACTIVIDAD HPA Y SISTEMA CRH</a:t>
            </a:r>
          </a:p>
          <a:p>
            <a:pPr algn="ctr"/>
            <a:r>
              <a:rPr kumimoji="0" lang="es-ES_tradnl" b="1" dirty="0" smtClean="0">
                <a:solidFill>
                  <a:srgbClr val="FF9900"/>
                </a:solidFill>
                <a:latin typeface="Verdana" pitchFamily="34" charset="0"/>
              </a:rPr>
              <a:t>HIPERACTIVIDAD SISTEMA NORADRENÉRGICO</a:t>
            </a:r>
          </a:p>
          <a:p>
            <a:pPr algn="ctr"/>
            <a:r>
              <a:rPr kumimoji="0" lang="es-ES_tradnl" b="1" dirty="0" smtClean="0">
                <a:solidFill>
                  <a:srgbClr val="FF9900"/>
                </a:solidFill>
                <a:latin typeface="Verdana" pitchFamily="34" charset="0"/>
              </a:rPr>
              <a:t>AFECCIÓN DE LA NEUROGÉNESIS EN HIPOCAMPO</a:t>
            </a:r>
          </a:p>
          <a:p>
            <a:pPr algn="ctr"/>
            <a:r>
              <a:rPr kumimoji="0" lang="es-ES_tradnl" b="1" dirty="0" smtClean="0">
                <a:solidFill>
                  <a:srgbClr val="FF9900"/>
                </a:solidFill>
                <a:latin typeface="Verdana" pitchFamily="34" charset="0"/>
              </a:rPr>
              <a:t>NEUROTOXICIDAD DEL HIPOCAMPO</a:t>
            </a:r>
            <a:endParaRPr kumimoji="0" lang="es-ES_tradnl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147470" name="AutoShape 14"/>
          <p:cNvSpPr>
            <a:spLocks noChangeArrowheads="1"/>
          </p:cNvSpPr>
          <p:nvPr/>
        </p:nvSpPr>
        <p:spPr bwMode="auto">
          <a:xfrm>
            <a:off x="1187450" y="3573463"/>
            <a:ext cx="6480175" cy="863649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>
                  <a:alpha val="95200"/>
                </a:srgbClr>
              </a:gs>
              <a:gs pos="64999">
                <a:srgbClr val="BA0066">
                  <a:alpha val="89600"/>
                </a:srgbClr>
              </a:gs>
              <a:gs pos="89999">
                <a:srgbClr val="FF0000">
                  <a:alpha val="85600"/>
                </a:srgbClr>
              </a:gs>
              <a:gs pos="100000">
                <a:srgbClr val="FF8200">
                  <a:alpha val="84000"/>
                </a:srgbClr>
              </a:gs>
            </a:gsLst>
            <a:lin ang="54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kumimoji="0" lang="es-ES" sz="2000" b="1" dirty="0">
                <a:solidFill>
                  <a:srgbClr val="FFCC00"/>
                </a:solidFill>
                <a:latin typeface="Verdana" pitchFamily="34" charset="0"/>
              </a:rPr>
              <a:t>VULNERABILIDAD AUMENTADA</a:t>
            </a:r>
          </a:p>
          <a:p>
            <a:pPr algn="ctr">
              <a:defRPr/>
            </a:pPr>
            <a:r>
              <a:rPr kumimoji="0" lang="es-ES" sz="2000" b="1" dirty="0">
                <a:solidFill>
                  <a:srgbClr val="FFCC00"/>
                </a:solidFill>
                <a:latin typeface="Verdana" pitchFamily="34" charset="0"/>
              </a:rPr>
              <a:t>AL ESTRÉS Y EVENTOS VITALES</a:t>
            </a:r>
          </a:p>
        </p:txBody>
      </p:sp>
      <p:sp>
        <p:nvSpPr>
          <p:cNvPr id="60434" name="Rectangle 15"/>
          <p:cNvSpPr>
            <a:spLocks noChangeArrowheads="1"/>
          </p:cNvSpPr>
          <p:nvPr/>
        </p:nvSpPr>
        <p:spPr bwMode="auto">
          <a:xfrm>
            <a:off x="179388" y="4508500"/>
            <a:ext cx="36004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500" b="1" dirty="0" smtClean="0">
                <a:solidFill>
                  <a:srgbClr val="FF9900"/>
                </a:solidFill>
                <a:latin typeface="Verdana" pitchFamily="34" charset="0"/>
              </a:rPr>
              <a:t>T</a:t>
            </a:r>
            <a:r>
              <a:rPr kumimoji="0" lang="es-ES_tradnl" sz="1500" b="1" dirty="0" smtClean="0">
                <a:solidFill>
                  <a:srgbClr val="FF9900"/>
                </a:solidFill>
                <a:latin typeface="Verdana" pitchFamily="34" charset="0"/>
              </a:rPr>
              <a:t>raumas o eventos </a:t>
            </a:r>
            <a:r>
              <a:rPr kumimoji="0" lang="es-ES_tradnl" sz="1500" b="1" dirty="0" err="1" smtClean="0">
                <a:solidFill>
                  <a:srgbClr val="FF9900"/>
                </a:solidFill>
                <a:latin typeface="Verdana" pitchFamily="34" charset="0"/>
              </a:rPr>
              <a:t>aversivos</a:t>
            </a:r>
            <a:endParaRPr kumimoji="0" lang="es-ES_tradnl" sz="1500" b="1" dirty="0" smtClean="0">
              <a:solidFill>
                <a:srgbClr val="FF9900"/>
              </a:solidFill>
              <a:latin typeface="Verdana" pitchFamily="34" charset="0"/>
            </a:endParaRPr>
          </a:p>
          <a:p>
            <a:r>
              <a:rPr kumimoji="0" lang="es-ES_tradnl" sz="1500" b="1" dirty="0" smtClean="0">
                <a:solidFill>
                  <a:srgbClr val="FF9900"/>
                </a:solidFill>
                <a:latin typeface="Verdana" pitchFamily="34" charset="0"/>
              </a:rPr>
              <a:t>cotidianos en el desarrollo</a:t>
            </a:r>
            <a:endParaRPr kumimoji="0" lang="es-ES_tradnl" sz="1500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60435" name="Line 16"/>
          <p:cNvSpPr>
            <a:spLocks noChangeShapeType="1"/>
          </p:cNvSpPr>
          <p:nvPr/>
        </p:nvSpPr>
        <p:spPr bwMode="auto">
          <a:xfrm rot="-5400000" flipH="1" flipV="1">
            <a:off x="4174331" y="4761707"/>
            <a:ext cx="506413" cy="0"/>
          </a:xfrm>
          <a:prstGeom prst="line">
            <a:avLst/>
          </a:prstGeom>
          <a:noFill/>
          <a:ln w="57150" cap="sq">
            <a:solidFill>
              <a:srgbClr val="FF99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60436" name="Line 17"/>
          <p:cNvSpPr>
            <a:spLocks noChangeShapeType="1"/>
          </p:cNvSpPr>
          <p:nvPr/>
        </p:nvSpPr>
        <p:spPr bwMode="auto">
          <a:xfrm flipV="1">
            <a:off x="3708400" y="4797425"/>
            <a:ext cx="506413" cy="0"/>
          </a:xfrm>
          <a:prstGeom prst="line">
            <a:avLst/>
          </a:prstGeom>
          <a:noFill/>
          <a:ln w="38100" cap="sq">
            <a:solidFill>
              <a:srgbClr val="FF99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60437" name="Rectangle 18"/>
          <p:cNvSpPr>
            <a:spLocks noChangeArrowheads="1"/>
          </p:cNvSpPr>
          <p:nvPr/>
        </p:nvSpPr>
        <p:spPr bwMode="auto">
          <a:xfrm>
            <a:off x="2051050" y="5084763"/>
            <a:ext cx="4897438" cy="400110"/>
          </a:xfrm>
          <a:prstGeom prst="rect">
            <a:avLst/>
          </a:prstGeom>
          <a:noFill/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s-ES_tradnl" sz="2000" b="1" dirty="0" smtClean="0">
                <a:solidFill>
                  <a:srgbClr val="FF9900"/>
                </a:solidFill>
                <a:latin typeface="Verdana" pitchFamily="34" charset="0"/>
              </a:rPr>
              <a:t>ALTERACIONES BIOLOGICAS</a:t>
            </a:r>
            <a:endParaRPr kumimoji="0" lang="es-ES_tradnl" sz="2000" b="1" dirty="0">
              <a:solidFill>
                <a:srgbClr val="FF9900"/>
              </a:solidFill>
              <a:latin typeface="Verdana" pitchFamily="34" charset="0"/>
            </a:endParaRPr>
          </a:p>
        </p:txBody>
      </p:sp>
      <p:sp>
        <p:nvSpPr>
          <p:cNvPr id="60438" name="Line 19"/>
          <p:cNvSpPr>
            <a:spLocks noChangeShapeType="1"/>
          </p:cNvSpPr>
          <p:nvPr/>
        </p:nvSpPr>
        <p:spPr bwMode="auto">
          <a:xfrm rot="-5400000" flipH="1" flipV="1">
            <a:off x="4174777" y="5842447"/>
            <a:ext cx="506413" cy="0"/>
          </a:xfrm>
          <a:prstGeom prst="line">
            <a:avLst/>
          </a:prstGeom>
          <a:noFill/>
          <a:ln w="76200" cap="sq">
            <a:solidFill>
              <a:srgbClr val="FF99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60430" name="Line 13"/>
          <p:cNvSpPr>
            <a:spLocks noChangeShapeType="1"/>
          </p:cNvSpPr>
          <p:nvPr/>
        </p:nvSpPr>
        <p:spPr bwMode="auto">
          <a:xfrm rot="-5400000" flipH="1" flipV="1">
            <a:off x="4246786" y="3466182"/>
            <a:ext cx="506412" cy="0"/>
          </a:xfrm>
          <a:prstGeom prst="line">
            <a:avLst/>
          </a:prstGeom>
          <a:noFill/>
          <a:ln w="57150" cap="sq">
            <a:solidFill>
              <a:srgbClr val="FF99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15913" y="358775"/>
            <a:ext cx="8662987" cy="1143000"/>
          </a:xfr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 eaLnBrk="1" hangingPunct="1"/>
            <a:r>
              <a:rPr lang="es-ES" sz="2800" b="1" dirty="0" smtClean="0">
                <a:solidFill>
                  <a:srgbClr val="FFCC00"/>
                </a:solidFill>
              </a:rPr>
              <a:t>¿QUÉ CARACTERÍSTICAS INDICAN</a:t>
            </a:r>
            <a:br>
              <a:rPr lang="es-ES" sz="2800" b="1" dirty="0" smtClean="0">
                <a:solidFill>
                  <a:srgbClr val="FFCC00"/>
                </a:solidFill>
              </a:rPr>
            </a:br>
            <a:r>
              <a:rPr lang="es-ES" sz="2400" b="1" dirty="0" smtClean="0">
                <a:solidFill>
                  <a:srgbClr val="FFCC00"/>
                </a:solidFill>
              </a:rPr>
              <a:t>VULNERABILIDAD ANTE LAS AGRESIONES PSICOSOCIALES EN LAS DIVERSAS COYUNTURAS VITALES?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73238"/>
            <a:ext cx="8515350" cy="4895850"/>
          </a:xfrm>
        </p:spPr>
        <p:txBody>
          <a:bodyPr>
            <a:normAutofit lnSpcReduction="10000"/>
          </a:bodyPr>
          <a:lstStyle/>
          <a:p>
            <a:pPr marL="355600" indent="-355600" eaLnBrk="1" hangingPunct="1">
              <a:lnSpc>
                <a:spcPct val="80000"/>
              </a:lnSpc>
              <a:buNone/>
            </a:pPr>
            <a:r>
              <a:rPr lang="es-ES" sz="2000" b="1" dirty="0" smtClean="0">
                <a:solidFill>
                  <a:srgbClr val="FFCC00"/>
                </a:solidFill>
              </a:rPr>
              <a:t>NO TENER OBJETIVOS CLAROS</a:t>
            </a:r>
          </a:p>
          <a:p>
            <a:pPr marL="355600" indent="-355600" eaLnBrk="1" hangingPunct="1">
              <a:lnSpc>
                <a:spcPct val="80000"/>
              </a:lnSpc>
              <a:buNone/>
            </a:pPr>
            <a:r>
              <a:rPr lang="es-ES" sz="2000" b="1" dirty="0" smtClean="0">
                <a:solidFill>
                  <a:srgbClr val="FFCC00"/>
                </a:solidFill>
              </a:rPr>
              <a:t>       Las personas pueden desperdiciar muchos esfuerzos si no saben hacia dónde van.</a:t>
            </a:r>
          </a:p>
          <a:p>
            <a:pPr marL="355600" indent="-355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endParaRPr lang="es-ES" sz="2000" b="1" dirty="0" smtClean="0">
              <a:solidFill>
                <a:srgbClr val="FFCC00"/>
              </a:solidFill>
            </a:endParaRPr>
          </a:p>
          <a:p>
            <a:pPr marL="355600" indent="-355600" eaLnBrk="1" hangingPunct="1">
              <a:lnSpc>
                <a:spcPct val="80000"/>
              </a:lnSpc>
              <a:buNone/>
            </a:pPr>
            <a:r>
              <a:rPr lang="es-ES" sz="2000" b="1" dirty="0" smtClean="0">
                <a:solidFill>
                  <a:srgbClr val="FFCC00"/>
                </a:solidFill>
              </a:rPr>
              <a:t>NO CONSEGUIR TOMAR DECISIONES</a:t>
            </a:r>
          </a:p>
          <a:p>
            <a:pPr marL="355600" indent="-355600" eaLnBrk="1" hangingPunct="1">
              <a:lnSpc>
                <a:spcPct val="80000"/>
              </a:lnSpc>
              <a:buNone/>
            </a:pPr>
            <a:r>
              <a:rPr lang="es-ES" sz="2000" b="1" dirty="0" smtClean="0">
                <a:solidFill>
                  <a:srgbClr val="FFCC00"/>
                </a:solidFill>
              </a:rPr>
              <a:t>       Las decisiones no tomadas, pueden preocupar tanto que imposibilitan hacer frente a los problemas que presenta la vida. Lo no resuelto continúan reclamando su atención y acaban por agotarlo.</a:t>
            </a:r>
          </a:p>
          <a:p>
            <a:pPr marL="355600" indent="-355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endParaRPr lang="es-ES" sz="2000" b="1" dirty="0" smtClean="0">
              <a:solidFill>
                <a:srgbClr val="FFCC00"/>
              </a:solidFill>
            </a:endParaRPr>
          </a:p>
          <a:p>
            <a:pPr marL="355600" indent="-355600" eaLnBrk="1" hangingPunct="1">
              <a:lnSpc>
                <a:spcPct val="80000"/>
              </a:lnSpc>
              <a:buNone/>
            </a:pPr>
            <a:r>
              <a:rPr lang="es-ES" sz="2000" b="1" dirty="0" smtClean="0">
                <a:solidFill>
                  <a:srgbClr val="FFCC00"/>
                </a:solidFill>
              </a:rPr>
              <a:t>REPRIMIR LAS EMOCIONES</a:t>
            </a:r>
          </a:p>
          <a:p>
            <a:pPr marL="355600" indent="-355600" eaLnBrk="1" hangingPunct="1">
              <a:lnSpc>
                <a:spcPct val="80000"/>
              </a:lnSpc>
              <a:buNone/>
            </a:pPr>
            <a:r>
              <a:rPr lang="es-ES" sz="2000" b="1" dirty="0" smtClean="0">
                <a:solidFill>
                  <a:srgbClr val="FFCC00"/>
                </a:solidFill>
              </a:rPr>
              <a:t>       La angustia y la ira son frecuentemente no expresadas, permitiendo que esos sentimientos crezcan desproporcionadamente.</a:t>
            </a:r>
          </a:p>
          <a:p>
            <a:pPr marL="355600" indent="-355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endParaRPr lang="es-ES" sz="2000" b="1" dirty="0" smtClean="0">
              <a:solidFill>
                <a:srgbClr val="FFCC00"/>
              </a:solidFill>
            </a:endParaRPr>
          </a:p>
          <a:p>
            <a:pPr marL="355600" indent="-355600" eaLnBrk="1" hangingPunct="1">
              <a:lnSpc>
                <a:spcPct val="80000"/>
              </a:lnSpc>
              <a:buNone/>
            </a:pPr>
            <a:r>
              <a:rPr lang="es-ES" sz="2000" b="1" dirty="0" smtClean="0">
                <a:solidFill>
                  <a:srgbClr val="FFCC00"/>
                </a:solidFill>
              </a:rPr>
              <a:t>   TENER UNA BAJA AUTOESTIMA</a:t>
            </a:r>
          </a:p>
          <a:p>
            <a:pPr marL="355600" indent="-355600" eaLnBrk="1" hangingPunct="1">
              <a:lnSpc>
                <a:spcPct val="80000"/>
              </a:lnSpc>
              <a:buNone/>
            </a:pPr>
            <a:r>
              <a:rPr lang="es-ES" sz="2000" b="1" dirty="0" smtClean="0">
                <a:solidFill>
                  <a:srgbClr val="FFCC00"/>
                </a:solidFill>
              </a:rPr>
              <a:t>       Una sensación de que se carece de los derechos que se les conceden a otros. </a:t>
            </a:r>
          </a:p>
          <a:p>
            <a:pPr marL="355600" indent="-355600" eaLnBrk="1" hangingPunct="1">
              <a:lnSpc>
                <a:spcPct val="80000"/>
              </a:lnSpc>
              <a:buNone/>
            </a:pPr>
            <a:r>
              <a:rPr lang="es-ES" sz="2000" b="1" dirty="0" smtClean="0">
                <a:solidFill>
                  <a:srgbClr val="FFCC00"/>
                </a:solidFill>
              </a:rPr>
              <a:t>       Una persona así puede dejar que la rechacen en todas partes.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2843213" y="1557338"/>
            <a:ext cx="3429000" cy="6096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000082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kumimoji="0" lang="es-ES_tradnl" sz="1800" b="1" dirty="0" smtClean="0">
                <a:solidFill>
                  <a:srgbClr val="FFFF00"/>
                </a:solidFill>
                <a:latin typeface="Verdana" pitchFamily="34" charset="0"/>
              </a:rPr>
              <a:t>FENOTIPO RESILIENTE</a:t>
            </a:r>
            <a:endParaRPr kumimoji="0" lang="es-ES_tradnl" sz="18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1127579" y="2343150"/>
            <a:ext cx="6931706" cy="584775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s-ES_tradnl" sz="1600" b="1" dirty="0" smtClean="0">
                <a:solidFill>
                  <a:srgbClr val="FFFF00"/>
                </a:solidFill>
                <a:latin typeface="Verdana" pitchFamily="34" charset="0"/>
              </a:rPr>
              <a:t>CAPACIDAD DE REGULACIÓN PNIE</a:t>
            </a:r>
          </a:p>
          <a:p>
            <a:pPr algn="ctr"/>
            <a:r>
              <a:rPr kumimoji="0" lang="es-ES_tradnl" sz="1600" b="1" dirty="0" smtClean="0">
                <a:solidFill>
                  <a:srgbClr val="FFFF00"/>
                </a:solidFill>
                <a:latin typeface="Verdana" pitchFamily="34" charset="0"/>
              </a:rPr>
              <a:t>AUMENTO DE NEUROGÉNESIS, SINAPTOGÉNESIS Y PODAS</a:t>
            </a:r>
            <a:endParaRPr kumimoji="0" lang="es-ES_tradnl" sz="16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227013" y="457200"/>
            <a:ext cx="3192462" cy="376238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s-ES_tradnl" sz="1800" b="1" dirty="0" smtClean="0">
                <a:solidFill>
                  <a:srgbClr val="FFFF00"/>
                </a:solidFill>
                <a:latin typeface="Verdana" pitchFamily="34" charset="0"/>
              </a:rPr>
              <a:t>GENÉTICA ADECUADA</a:t>
            </a:r>
            <a:endParaRPr kumimoji="0" lang="es-ES_tradnl" sz="18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5445747" y="463550"/>
            <a:ext cx="3449983" cy="369332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s-ES_tradnl" sz="1800" b="1" dirty="0" smtClean="0">
                <a:solidFill>
                  <a:srgbClr val="FFFF00"/>
                </a:solidFill>
                <a:latin typeface="Verdana" pitchFamily="34" charset="0"/>
              </a:rPr>
              <a:t>INFANCIA ENRIQUECIDA</a:t>
            </a:r>
            <a:endParaRPr kumimoji="0" lang="es-ES_tradnl" sz="18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122889" name="AutoShape 9"/>
          <p:cNvSpPr>
            <a:spLocks noChangeArrowheads="1"/>
          </p:cNvSpPr>
          <p:nvPr/>
        </p:nvSpPr>
        <p:spPr bwMode="auto">
          <a:xfrm>
            <a:off x="4191000" y="3263900"/>
            <a:ext cx="685800" cy="533400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chemeClr val="bg1"/>
              </a:gs>
              <a:gs pos="5000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AR"/>
          </a:p>
        </p:txBody>
      </p:sp>
      <p:sp>
        <p:nvSpPr>
          <p:cNvPr id="61447" name="Text Box 10"/>
          <p:cNvSpPr txBox="1">
            <a:spLocks noChangeArrowheads="1"/>
          </p:cNvSpPr>
          <p:nvPr/>
        </p:nvSpPr>
        <p:spPr bwMode="auto">
          <a:xfrm>
            <a:off x="2339975" y="3860800"/>
            <a:ext cx="4402138" cy="346075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s-ES_tradnl" sz="1600" b="1" dirty="0">
                <a:solidFill>
                  <a:srgbClr val="FFFF00"/>
                </a:solidFill>
                <a:latin typeface="Verdana" pitchFamily="34" charset="0"/>
              </a:rPr>
              <a:t>NEUROPLASTICIDAD Y ADAPTACIÓN</a:t>
            </a:r>
          </a:p>
        </p:txBody>
      </p:sp>
      <p:sp>
        <p:nvSpPr>
          <p:cNvPr id="122891" name="AutoShape 11"/>
          <p:cNvSpPr>
            <a:spLocks noChangeArrowheads="1"/>
          </p:cNvSpPr>
          <p:nvPr/>
        </p:nvSpPr>
        <p:spPr bwMode="auto">
          <a:xfrm>
            <a:off x="4229100" y="4352925"/>
            <a:ext cx="592138" cy="647700"/>
          </a:xfrm>
          <a:prstGeom prst="downArrow">
            <a:avLst>
              <a:gd name="adj1" fmla="val 50000"/>
              <a:gd name="adj2" fmla="val 27346"/>
            </a:avLst>
          </a:prstGeom>
          <a:gradFill rotWithShape="1">
            <a:gsLst>
              <a:gs pos="0">
                <a:schemeClr val="bg1"/>
              </a:gs>
              <a:gs pos="5000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AR"/>
          </a:p>
        </p:txBody>
      </p:sp>
      <p:sp>
        <p:nvSpPr>
          <p:cNvPr id="61449" name="Rectangle 12"/>
          <p:cNvSpPr>
            <a:spLocks noChangeArrowheads="1"/>
          </p:cNvSpPr>
          <p:nvPr/>
        </p:nvSpPr>
        <p:spPr bwMode="auto">
          <a:xfrm>
            <a:off x="2411760" y="5734050"/>
            <a:ext cx="3412779" cy="719138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000082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kumimoji="0" lang="es-ES_tradnl" sz="1600" b="1" dirty="0" smtClean="0">
                <a:solidFill>
                  <a:srgbClr val="FFFF00"/>
                </a:solidFill>
                <a:latin typeface="Verdana" pitchFamily="34" charset="0"/>
              </a:rPr>
              <a:t>HOMEOSTASIS Y ALOSTASIS </a:t>
            </a:r>
          </a:p>
          <a:p>
            <a:pPr algn="ctr"/>
            <a:r>
              <a:rPr kumimoji="0" lang="es-ES_tradnl" sz="1600" b="1" dirty="0" smtClean="0">
                <a:solidFill>
                  <a:srgbClr val="FFFF00"/>
                </a:solidFill>
                <a:latin typeface="Verdana" pitchFamily="34" charset="0"/>
              </a:rPr>
              <a:t>ADECUADA</a:t>
            </a:r>
            <a:endParaRPr kumimoji="0" lang="es-ES_tradnl" sz="16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61450" name="Rectangle 13"/>
          <p:cNvSpPr>
            <a:spLocks noChangeArrowheads="1"/>
          </p:cNvSpPr>
          <p:nvPr/>
        </p:nvSpPr>
        <p:spPr bwMode="auto">
          <a:xfrm>
            <a:off x="5652120" y="4365104"/>
            <a:ext cx="3240360" cy="108012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000082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kumimoji="0" lang="es-ES_tradnl" sz="1600" b="1" dirty="0" smtClean="0">
                <a:solidFill>
                  <a:srgbClr val="FFFF00"/>
                </a:solidFill>
                <a:latin typeface="Verdana" pitchFamily="34" charset="0"/>
              </a:rPr>
              <a:t>PERSONALIDAD ASERTIVA</a:t>
            </a:r>
          </a:p>
          <a:p>
            <a:pPr algn="ctr"/>
            <a:r>
              <a:rPr kumimoji="0" lang="es-ES_tradnl" sz="1600" b="1" dirty="0" smtClean="0">
                <a:solidFill>
                  <a:srgbClr val="FFFF00"/>
                </a:solidFill>
                <a:latin typeface="Verdana" pitchFamily="34" charset="0"/>
              </a:rPr>
              <a:t>Y AUTORREGULADA</a:t>
            </a:r>
            <a:endParaRPr kumimoji="0" lang="es-ES_tradnl" sz="16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61451" name="Text Box 15"/>
          <p:cNvSpPr txBox="1">
            <a:spLocks noChangeArrowheads="1"/>
          </p:cNvSpPr>
          <p:nvPr/>
        </p:nvSpPr>
        <p:spPr bwMode="auto">
          <a:xfrm>
            <a:off x="6228184" y="5575300"/>
            <a:ext cx="2266529" cy="1077218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s-ES_tradnl" sz="1600" b="1" dirty="0" smtClean="0">
                <a:solidFill>
                  <a:srgbClr val="FFFF00"/>
                </a:solidFill>
                <a:latin typeface="Verdana" pitchFamily="34" charset="0"/>
              </a:rPr>
              <a:t>CREATIVIDAD</a:t>
            </a:r>
          </a:p>
          <a:p>
            <a:pPr algn="ctr"/>
            <a:r>
              <a:rPr kumimoji="0" lang="es-ES_tradnl" sz="1600" b="1" dirty="0" smtClean="0">
                <a:solidFill>
                  <a:srgbClr val="FFFF00"/>
                </a:solidFill>
                <a:latin typeface="Verdana" pitchFamily="34" charset="0"/>
              </a:rPr>
              <a:t>AUTONOMÍA</a:t>
            </a:r>
          </a:p>
          <a:p>
            <a:pPr algn="ctr"/>
            <a:r>
              <a:rPr kumimoji="0" lang="es-ES_tradnl" sz="1600" b="1" dirty="0" smtClean="0">
                <a:solidFill>
                  <a:srgbClr val="FFFF00"/>
                </a:solidFill>
                <a:latin typeface="Verdana" pitchFamily="34" charset="0"/>
              </a:rPr>
              <a:t>APEGO</a:t>
            </a:r>
          </a:p>
          <a:p>
            <a:pPr algn="ctr"/>
            <a:r>
              <a:rPr kumimoji="0" lang="es-ES_tradnl" sz="1600" b="1" dirty="0" smtClean="0">
                <a:solidFill>
                  <a:srgbClr val="FFFF00"/>
                </a:solidFill>
                <a:latin typeface="Verdana" pitchFamily="34" charset="0"/>
              </a:rPr>
              <a:t>INTERRELACIÓN</a:t>
            </a:r>
            <a:endParaRPr kumimoji="0" lang="es-ES_tradnl" sz="16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61453" name="AutoShape 17"/>
          <p:cNvSpPr>
            <a:spLocks noChangeArrowheads="1"/>
          </p:cNvSpPr>
          <p:nvPr/>
        </p:nvSpPr>
        <p:spPr bwMode="auto">
          <a:xfrm>
            <a:off x="2268538" y="4941888"/>
            <a:ext cx="2057400" cy="127000"/>
          </a:xfrm>
          <a:prstGeom prst="rightArrow">
            <a:avLst>
              <a:gd name="adj1" fmla="val 50000"/>
              <a:gd name="adj2" fmla="val 405000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AR"/>
          </a:p>
        </p:txBody>
      </p:sp>
      <p:sp>
        <p:nvSpPr>
          <p:cNvPr id="61454" name="Line 19"/>
          <p:cNvSpPr>
            <a:spLocks noChangeShapeType="1"/>
          </p:cNvSpPr>
          <p:nvPr/>
        </p:nvSpPr>
        <p:spPr bwMode="auto">
          <a:xfrm flipV="1">
            <a:off x="5076825" y="5229225"/>
            <a:ext cx="358775" cy="360363"/>
          </a:xfrm>
          <a:prstGeom prst="line">
            <a:avLst/>
          </a:prstGeom>
          <a:noFill/>
          <a:ln w="9525" cap="sq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s-AR"/>
          </a:p>
        </p:txBody>
      </p:sp>
      <p:sp>
        <p:nvSpPr>
          <p:cNvPr id="122900" name="AutoShape 20"/>
          <p:cNvSpPr>
            <a:spLocks noChangeArrowheads="1"/>
          </p:cNvSpPr>
          <p:nvPr/>
        </p:nvSpPr>
        <p:spPr bwMode="auto">
          <a:xfrm rot="14413357">
            <a:off x="4956969" y="5060156"/>
            <a:ext cx="596900" cy="503238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chemeClr val="bg1"/>
              </a:gs>
              <a:gs pos="5000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 cap="sq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s-AR"/>
          </a:p>
        </p:txBody>
      </p:sp>
      <p:sp>
        <p:nvSpPr>
          <p:cNvPr id="61456" name="AutoShape 24"/>
          <p:cNvSpPr>
            <a:spLocks noChangeArrowheads="1"/>
          </p:cNvSpPr>
          <p:nvPr/>
        </p:nvSpPr>
        <p:spPr bwMode="auto">
          <a:xfrm rot="2084421">
            <a:off x="3395196" y="856731"/>
            <a:ext cx="503237" cy="576262"/>
          </a:xfrm>
          <a:prstGeom prst="right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61457" name="AutoShape 25"/>
          <p:cNvSpPr>
            <a:spLocks noChangeArrowheads="1"/>
          </p:cNvSpPr>
          <p:nvPr/>
        </p:nvSpPr>
        <p:spPr bwMode="auto">
          <a:xfrm rot="-2111604">
            <a:off x="5195978" y="857512"/>
            <a:ext cx="504825" cy="576262"/>
          </a:xfrm>
          <a:prstGeom prst="left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 cap="sq" algn="ctr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AR"/>
          </a:p>
        </p:txBody>
      </p:sp>
      <p:sp>
        <p:nvSpPr>
          <p:cNvPr id="61452" name="Rectangle 16"/>
          <p:cNvSpPr>
            <a:spLocks noChangeArrowheads="1"/>
          </p:cNvSpPr>
          <p:nvPr/>
        </p:nvSpPr>
        <p:spPr bwMode="auto">
          <a:xfrm>
            <a:off x="179388" y="4509120"/>
            <a:ext cx="2448396" cy="105348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000082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kumimoji="0" lang="es-ES_tradnl" sz="1600" b="1" dirty="0" smtClean="0">
                <a:solidFill>
                  <a:srgbClr val="FFFF00"/>
                </a:solidFill>
                <a:latin typeface="Verdana" pitchFamily="34" charset="0"/>
              </a:rPr>
              <a:t>EVENTOS VITALES O</a:t>
            </a:r>
          </a:p>
          <a:p>
            <a:pPr algn="ctr"/>
            <a:r>
              <a:rPr kumimoji="0" lang="es-ES_tradnl" sz="1600" b="1" dirty="0" smtClean="0">
                <a:solidFill>
                  <a:srgbClr val="FFFF00"/>
                </a:solidFill>
                <a:latin typeface="Verdana" pitchFamily="34" charset="0"/>
              </a:rPr>
              <a:t>TRAUMAS DE</a:t>
            </a:r>
          </a:p>
          <a:p>
            <a:pPr algn="ctr"/>
            <a:r>
              <a:rPr kumimoji="0" lang="es-ES_tradnl" sz="1600" b="1" dirty="0" smtClean="0">
                <a:solidFill>
                  <a:srgbClr val="FFFF00"/>
                </a:solidFill>
                <a:latin typeface="Verdana" pitchFamily="34" charset="0"/>
              </a:rPr>
              <a:t>ADULTEZ</a:t>
            </a:r>
            <a:endParaRPr kumimoji="0" lang="es-ES_tradnl" sz="1600" b="1" dirty="0">
              <a:solidFill>
                <a:srgbClr val="FFFF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611188" y="404813"/>
            <a:ext cx="8150225" cy="1006475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sz="2000" dirty="0">
                <a:solidFill>
                  <a:srgbClr val="FFCC00"/>
                </a:solidFill>
                <a:latin typeface="Verdana" pitchFamily="34" charset="0"/>
              </a:rPr>
              <a:t>¿</a:t>
            </a:r>
            <a:r>
              <a:rPr lang="es-AR" sz="2000" b="1" dirty="0">
                <a:solidFill>
                  <a:srgbClr val="FFCC00"/>
                </a:solidFill>
                <a:latin typeface="Verdana" pitchFamily="34" charset="0"/>
              </a:rPr>
              <a:t>QUE CARACTERISTICAS INDICAN CAPACIDAD DE RESILIENCIA  ANTE LAS AGRESIONES SICOSOCIALES EN LAS  DIVERSAS COYUNTURAS VITALES</a:t>
            </a:r>
            <a:r>
              <a:rPr lang="es-AR" sz="2000" b="1" i="1" dirty="0">
                <a:solidFill>
                  <a:srgbClr val="FFCC00"/>
                </a:solidFill>
                <a:latin typeface="Verdana" pitchFamily="34" charset="0"/>
              </a:rPr>
              <a:t>?</a:t>
            </a:r>
            <a:endParaRPr lang="es-ES" sz="2000" b="1" i="1" dirty="0">
              <a:solidFill>
                <a:srgbClr val="FFCC00"/>
              </a:solidFill>
              <a:latin typeface="Verdana" pitchFamily="34" charset="0"/>
            </a:endParaRP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323850" y="1557338"/>
            <a:ext cx="8459788" cy="494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s-AR" sz="2000" b="1" dirty="0">
                <a:solidFill>
                  <a:srgbClr val="FFCC00"/>
                </a:solidFill>
                <a:latin typeface="Verdana" pitchFamily="34" charset="0"/>
              </a:rPr>
              <a:t>Una </a:t>
            </a:r>
            <a:r>
              <a:rPr lang="es-AR" sz="2800" b="1" dirty="0" smtClean="0">
                <a:solidFill>
                  <a:srgbClr val="FFCC00"/>
                </a:solidFill>
                <a:latin typeface="Verdana" pitchFamily="34" charset="0"/>
              </a:rPr>
              <a:t>VISIÓN</a:t>
            </a:r>
            <a:r>
              <a:rPr lang="es-AR" sz="2000" b="1" dirty="0" smtClean="0">
                <a:solidFill>
                  <a:srgbClr val="FFCC00"/>
                </a:solidFill>
                <a:latin typeface="Verdana" pitchFamily="34" charset="0"/>
              </a:rPr>
              <a:t> </a:t>
            </a:r>
            <a:r>
              <a:rPr lang="es-AR" sz="1800" b="1" dirty="0">
                <a:solidFill>
                  <a:srgbClr val="FFCC00"/>
                </a:solidFill>
                <a:latin typeface="Verdana" pitchFamily="34" charset="0"/>
              </a:rPr>
              <a:t>de los cambios como desafíos u oportunidades de superación</a:t>
            </a:r>
          </a:p>
          <a:p>
            <a:pPr marL="457200" indent="-457200"/>
            <a:r>
              <a:rPr lang="es-AR" sz="1800" b="1" dirty="0">
                <a:solidFill>
                  <a:srgbClr val="FFCC00"/>
                </a:solidFill>
                <a:latin typeface="Verdana" pitchFamily="34" charset="0"/>
              </a:rPr>
              <a:t>        más que amenazas atemorizantes</a:t>
            </a:r>
          </a:p>
          <a:p>
            <a:pPr marL="457200" indent="-457200"/>
            <a:endParaRPr lang="es-AR" sz="1800" b="1" dirty="0">
              <a:solidFill>
                <a:srgbClr val="FFCC00"/>
              </a:solidFill>
              <a:latin typeface="Verdana" pitchFamily="34" charset="0"/>
            </a:endParaRPr>
          </a:p>
          <a:p>
            <a:pPr marL="457200" indent="-457200"/>
            <a:r>
              <a:rPr lang="es-AR" sz="1800" b="1" dirty="0">
                <a:solidFill>
                  <a:srgbClr val="FFCC00"/>
                </a:solidFill>
                <a:latin typeface="Verdana" pitchFamily="34" charset="0"/>
              </a:rPr>
              <a:t>Una </a:t>
            </a:r>
            <a:r>
              <a:rPr lang="es-AR" sz="2800" b="1" dirty="0" smtClean="0">
                <a:solidFill>
                  <a:srgbClr val="FFCC00"/>
                </a:solidFill>
                <a:latin typeface="Verdana" pitchFamily="34" charset="0"/>
              </a:rPr>
              <a:t>CONCEPCIÓN</a:t>
            </a:r>
            <a:r>
              <a:rPr lang="es-AR" sz="1800" b="1" dirty="0" smtClean="0">
                <a:solidFill>
                  <a:srgbClr val="FFCC00"/>
                </a:solidFill>
                <a:latin typeface="Verdana" pitchFamily="34" charset="0"/>
              </a:rPr>
              <a:t> </a:t>
            </a:r>
            <a:r>
              <a:rPr lang="es-AR" sz="1800" b="1" dirty="0">
                <a:solidFill>
                  <a:srgbClr val="FFCC00"/>
                </a:solidFill>
                <a:latin typeface="Verdana" pitchFamily="34" charset="0"/>
              </a:rPr>
              <a:t>de la vida plena de significado en camino hacia un destino personal. Las eventualidades dolorosas y las pérdidas son asumidas como parte integrante del desarrollo vital.</a:t>
            </a:r>
          </a:p>
          <a:p>
            <a:pPr marL="457200" indent="-457200"/>
            <a:endParaRPr lang="es-AR" sz="1800" b="1" dirty="0">
              <a:solidFill>
                <a:srgbClr val="FFCC00"/>
              </a:solidFill>
              <a:latin typeface="Verdana" pitchFamily="34" charset="0"/>
            </a:endParaRPr>
          </a:p>
          <a:p>
            <a:pPr marL="457200" indent="-457200"/>
            <a:r>
              <a:rPr lang="es-AR" sz="1800" b="1" dirty="0">
                <a:solidFill>
                  <a:srgbClr val="FFCC00"/>
                </a:solidFill>
                <a:latin typeface="Verdana" pitchFamily="34" charset="0"/>
              </a:rPr>
              <a:t>Sentimientos de </a:t>
            </a:r>
            <a:r>
              <a:rPr lang="es-AR" sz="2800" b="1" dirty="0" smtClean="0">
                <a:solidFill>
                  <a:srgbClr val="FFCC00"/>
                </a:solidFill>
                <a:latin typeface="Verdana" pitchFamily="34" charset="0"/>
              </a:rPr>
              <a:t>COMPROMISO</a:t>
            </a:r>
            <a:r>
              <a:rPr lang="es-AR" b="1" dirty="0" smtClean="0">
                <a:solidFill>
                  <a:srgbClr val="FFCC00"/>
                </a:solidFill>
                <a:latin typeface="Verdana" pitchFamily="34" charset="0"/>
              </a:rPr>
              <a:t> </a:t>
            </a:r>
            <a:r>
              <a:rPr lang="es-AR" sz="2000" b="1" dirty="0">
                <a:solidFill>
                  <a:srgbClr val="FFCC00"/>
                </a:solidFill>
                <a:latin typeface="Verdana" pitchFamily="34" charset="0"/>
              </a:rPr>
              <a:t>con las actividades en las cuales está involucrada la persona.</a:t>
            </a:r>
          </a:p>
          <a:p>
            <a:pPr marL="457200" indent="-457200"/>
            <a:endParaRPr lang="es-AR" sz="2000" b="1" dirty="0">
              <a:solidFill>
                <a:srgbClr val="FFCC00"/>
              </a:solidFill>
              <a:latin typeface="Verdana" pitchFamily="34" charset="0"/>
            </a:endParaRPr>
          </a:p>
          <a:p>
            <a:pPr marL="457200" indent="-457200"/>
            <a:r>
              <a:rPr lang="es-AR" sz="2000" b="1" dirty="0">
                <a:solidFill>
                  <a:srgbClr val="FFCC00"/>
                </a:solidFill>
                <a:latin typeface="Verdana" pitchFamily="34" charset="0"/>
              </a:rPr>
              <a:t>Sentido de </a:t>
            </a:r>
            <a:r>
              <a:rPr lang="es-AR" sz="2800" b="1" dirty="0" smtClean="0">
                <a:solidFill>
                  <a:srgbClr val="FFCC00"/>
                </a:solidFill>
                <a:latin typeface="Verdana" pitchFamily="34" charset="0"/>
              </a:rPr>
              <a:t>AUTODOMINIO O CONTROL</a:t>
            </a:r>
            <a:r>
              <a:rPr lang="es-AR" sz="2000" b="1" dirty="0" smtClean="0">
                <a:solidFill>
                  <a:srgbClr val="FFCC00"/>
                </a:solidFill>
                <a:latin typeface="Verdana" pitchFamily="34" charset="0"/>
              </a:rPr>
              <a:t> sobre </a:t>
            </a:r>
            <a:r>
              <a:rPr lang="es-AR" sz="2000" b="1" dirty="0">
                <a:solidFill>
                  <a:srgbClr val="FFCC00"/>
                </a:solidFill>
                <a:latin typeface="Verdana" pitchFamily="34" charset="0"/>
              </a:rPr>
              <a:t>los hechos cotidianos. Lo contrario seria la frecuente desesperación ante los mismos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AutoShape 3"/>
          <p:cNvSpPr>
            <a:spLocks noChangeArrowheads="1"/>
          </p:cNvSpPr>
          <p:nvPr/>
        </p:nvSpPr>
        <p:spPr bwMode="auto">
          <a:xfrm>
            <a:off x="3435350" y="4652963"/>
            <a:ext cx="2159000" cy="18002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round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0082"/>
            </a:extrusionClr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kumimoji="0" lang="es-ES" sz="28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Quién</a:t>
            </a:r>
          </a:p>
          <a:p>
            <a:pPr algn="ctr">
              <a:defRPr/>
            </a:pPr>
            <a:endParaRPr kumimoji="0" lang="es-ES" sz="1500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algn="ctr">
              <a:defRPr/>
            </a:pPr>
            <a:r>
              <a:rPr kumimoji="0" lang="es-E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HISTORIA</a:t>
            </a:r>
          </a:p>
          <a:p>
            <a:pPr algn="ctr">
              <a:defRPr/>
            </a:pPr>
            <a:r>
              <a:rPr kumimoji="0" lang="es-E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PERSONAL</a:t>
            </a:r>
            <a:endParaRPr kumimoji="0" lang="es-E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30052" name="Oval 4"/>
          <p:cNvSpPr>
            <a:spLocks noChangeArrowheads="1"/>
          </p:cNvSpPr>
          <p:nvPr/>
        </p:nvSpPr>
        <p:spPr bwMode="auto">
          <a:xfrm>
            <a:off x="3348038" y="2781300"/>
            <a:ext cx="2664122" cy="1225550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2857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200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r>
              <a:rPr kumimoji="0"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SE</a:t>
            </a:r>
          </a:p>
          <a:p>
            <a:pPr>
              <a:defRPr/>
            </a:pPr>
            <a:r>
              <a:rPr kumimoji="0" lang="es-E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ENFERMA</a:t>
            </a:r>
            <a:endParaRPr kumimoji="0" lang="es-E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30053" name="AutoShape 5"/>
          <p:cNvSpPr>
            <a:spLocks noChangeArrowheads="1"/>
          </p:cNvSpPr>
          <p:nvPr/>
        </p:nvSpPr>
        <p:spPr bwMode="auto">
          <a:xfrm>
            <a:off x="6443663" y="2517775"/>
            <a:ext cx="2159000" cy="18002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round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0082"/>
            </a:extrusionClr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kumimoji="0" lang="es-ES" sz="28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De qué</a:t>
            </a:r>
          </a:p>
          <a:p>
            <a:pPr algn="ctr">
              <a:defRPr/>
            </a:pPr>
            <a:endParaRPr kumimoji="0" lang="es-ES" sz="1500" dirty="0">
              <a:latin typeface="Verdana" pitchFamily="34" charset="0"/>
            </a:endParaRPr>
          </a:p>
          <a:p>
            <a:pPr algn="ctr">
              <a:defRPr/>
            </a:pPr>
            <a:r>
              <a:rPr kumimoji="0" lang="es-E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CUADRO</a:t>
            </a:r>
          </a:p>
          <a:p>
            <a:pPr algn="ctr">
              <a:defRPr/>
            </a:pPr>
            <a:r>
              <a:rPr kumimoji="0" lang="es-E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NOSOLÓGICO</a:t>
            </a:r>
            <a:endParaRPr kumimoji="0" lang="es-E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30054" name="AutoShape 6"/>
          <p:cNvSpPr>
            <a:spLocks noChangeArrowheads="1"/>
          </p:cNvSpPr>
          <p:nvPr/>
        </p:nvSpPr>
        <p:spPr bwMode="auto">
          <a:xfrm>
            <a:off x="323528" y="2348881"/>
            <a:ext cx="2592288" cy="194421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82"/>
            </a:extrusionClr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kumimoji="0" lang="es-ES" sz="28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Cómo</a:t>
            </a:r>
          </a:p>
          <a:p>
            <a:pPr algn="ctr">
              <a:defRPr/>
            </a:pPr>
            <a:endParaRPr kumimoji="0" lang="es-ES" sz="1500" dirty="0">
              <a:solidFill>
                <a:srgbClr val="F7D1D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algn="ctr">
              <a:defRPr/>
            </a:pPr>
            <a:r>
              <a:rPr kumimoji="0" lang="es-E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HISTORIA DE LA</a:t>
            </a:r>
          </a:p>
          <a:p>
            <a:pPr algn="ctr">
              <a:defRPr/>
            </a:pPr>
            <a:r>
              <a:rPr kumimoji="0" lang="es-E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ENFERMEDAD</a:t>
            </a:r>
          </a:p>
          <a:p>
            <a:pPr algn="ctr">
              <a:defRPr/>
            </a:pPr>
            <a:r>
              <a:rPr kumimoji="0" lang="es-E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ACTUAL</a:t>
            </a:r>
            <a:endParaRPr kumimoji="0" lang="es-E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30055" name="AutoShape 7"/>
          <p:cNvSpPr>
            <a:spLocks noChangeArrowheads="1"/>
          </p:cNvSpPr>
          <p:nvPr/>
        </p:nvSpPr>
        <p:spPr bwMode="auto">
          <a:xfrm>
            <a:off x="3449638" y="333375"/>
            <a:ext cx="2159000" cy="18002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round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0082"/>
            </a:extrusionClr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kumimoji="0" lang="es-ES" sz="28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Cuándo</a:t>
            </a:r>
          </a:p>
          <a:p>
            <a:pPr algn="ctr">
              <a:defRPr/>
            </a:pPr>
            <a:endParaRPr kumimoji="0" lang="es-ES" sz="15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algn="ctr">
              <a:defRPr/>
            </a:pPr>
            <a:r>
              <a:rPr kumimoji="0" lang="es-E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SITUACIÓN </a:t>
            </a:r>
          </a:p>
          <a:p>
            <a:pPr algn="ctr">
              <a:defRPr/>
            </a:pPr>
            <a:r>
              <a:rPr kumimoji="0" lang="es-E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PERSONAL Y </a:t>
            </a:r>
          </a:p>
          <a:p>
            <a:pPr algn="ctr">
              <a:defRPr/>
            </a:pPr>
            <a:r>
              <a:rPr kumimoji="0" lang="es-E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VINCULAR</a:t>
            </a:r>
            <a:endParaRPr kumimoji="0" lang="es-E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83568" y="233362"/>
            <a:ext cx="7918450" cy="6624638"/>
            <a:chOff x="341" y="74"/>
            <a:chExt cx="4988" cy="4173"/>
          </a:xfrm>
        </p:grpSpPr>
        <p:sp>
          <p:nvSpPr>
            <p:cNvPr id="72808" name="Line 58"/>
            <p:cNvSpPr>
              <a:spLocks noChangeShapeType="1"/>
            </p:cNvSpPr>
            <p:nvPr/>
          </p:nvSpPr>
          <p:spPr bwMode="auto">
            <a:xfrm flipH="1" flipV="1">
              <a:off x="1519" y="2341"/>
              <a:ext cx="689" cy="15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07" name="Line 57"/>
            <p:cNvSpPr>
              <a:spLocks noChangeShapeType="1"/>
            </p:cNvSpPr>
            <p:nvPr/>
          </p:nvSpPr>
          <p:spPr bwMode="auto">
            <a:xfrm flipH="1" flipV="1">
              <a:off x="2018" y="2296"/>
              <a:ext cx="227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09" name="Line 59"/>
            <p:cNvSpPr>
              <a:spLocks noChangeShapeType="1"/>
            </p:cNvSpPr>
            <p:nvPr/>
          </p:nvSpPr>
          <p:spPr bwMode="auto">
            <a:xfrm flipH="1" flipV="1">
              <a:off x="521" y="2296"/>
              <a:ext cx="1679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87" name="Line 37"/>
            <p:cNvSpPr>
              <a:spLocks noChangeShapeType="1"/>
            </p:cNvSpPr>
            <p:nvPr/>
          </p:nvSpPr>
          <p:spPr bwMode="auto">
            <a:xfrm flipH="1">
              <a:off x="1474" y="1117"/>
              <a:ext cx="1133" cy="9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93" name="Line 43"/>
            <p:cNvSpPr>
              <a:spLocks noChangeShapeType="1"/>
            </p:cNvSpPr>
            <p:nvPr/>
          </p:nvSpPr>
          <p:spPr bwMode="auto">
            <a:xfrm flipH="1" flipV="1">
              <a:off x="1383" y="1434"/>
              <a:ext cx="1134" cy="1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04" name="Line 54"/>
            <p:cNvSpPr>
              <a:spLocks noChangeShapeType="1"/>
            </p:cNvSpPr>
            <p:nvPr/>
          </p:nvSpPr>
          <p:spPr bwMode="auto">
            <a:xfrm flipV="1">
              <a:off x="3515" y="2296"/>
              <a:ext cx="1769" cy="27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05" name="Line 55"/>
            <p:cNvSpPr>
              <a:spLocks noChangeShapeType="1"/>
            </p:cNvSpPr>
            <p:nvPr/>
          </p:nvSpPr>
          <p:spPr bwMode="auto">
            <a:xfrm flipV="1">
              <a:off x="3515" y="2296"/>
              <a:ext cx="998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06" name="Line 56"/>
            <p:cNvSpPr>
              <a:spLocks noChangeShapeType="1"/>
            </p:cNvSpPr>
            <p:nvPr/>
          </p:nvSpPr>
          <p:spPr bwMode="auto">
            <a:xfrm flipV="1">
              <a:off x="3515" y="2341"/>
              <a:ext cx="318" cy="13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14" name="Line 62"/>
            <p:cNvSpPr>
              <a:spLocks noChangeShapeType="1"/>
            </p:cNvSpPr>
            <p:nvPr/>
          </p:nvSpPr>
          <p:spPr bwMode="auto">
            <a:xfrm flipH="1">
              <a:off x="2018" y="2916"/>
              <a:ext cx="574" cy="10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15" name="Line 63"/>
            <p:cNvSpPr>
              <a:spLocks noChangeShapeType="1"/>
            </p:cNvSpPr>
            <p:nvPr/>
          </p:nvSpPr>
          <p:spPr bwMode="auto">
            <a:xfrm>
              <a:off x="3216" y="2920"/>
              <a:ext cx="662" cy="10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17" name="Line 65"/>
            <p:cNvSpPr>
              <a:spLocks noChangeShapeType="1"/>
            </p:cNvSpPr>
            <p:nvPr/>
          </p:nvSpPr>
          <p:spPr bwMode="auto">
            <a:xfrm flipH="1">
              <a:off x="3152" y="3113"/>
              <a:ext cx="726" cy="18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07" name="Line 3"/>
            <p:cNvSpPr>
              <a:spLocks noChangeShapeType="1"/>
            </p:cNvSpPr>
            <p:nvPr/>
          </p:nvSpPr>
          <p:spPr bwMode="auto">
            <a:xfrm flipH="1">
              <a:off x="2880" y="3339"/>
              <a:ext cx="0" cy="27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08" name="Line 4"/>
            <p:cNvSpPr>
              <a:spLocks noChangeShapeType="1"/>
            </p:cNvSpPr>
            <p:nvPr/>
          </p:nvSpPr>
          <p:spPr bwMode="auto">
            <a:xfrm>
              <a:off x="2868" y="663"/>
              <a:ext cx="0" cy="20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34149" name="AutoShape 5"/>
            <p:cNvSpPr>
              <a:spLocks noChangeArrowheads="1"/>
            </p:cNvSpPr>
            <p:nvPr/>
          </p:nvSpPr>
          <p:spPr bwMode="auto">
            <a:xfrm>
              <a:off x="1939" y="482"/>
              <a:ext cx="1859" cy="16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94300"/>
                  </a:srgbClr>
                </a:gs>
                <a:gs pos="64999">
                  <a:srgbClr val="BA0066">
                    <a:alpha val="87650"/>
                  </a:srgbClr>
                </a:gs>
                <a:gs pos="89999">
                  <a:srgbClr val="FF0000">
                    <a:alpha val="82900"/>
                  </a:srgbClr>
                </a:gs>
                <a:gs pos="100000">
                  <a:srgbClr val="FF8200">
                    <a:alpha val="81000"/>
                  </a:srgbClr>
                </a:gs>
              </a:gsLst>
              <a:lin ang="5400000" scaled="1"/>
            </a:gradFill>
            <a:ln w="19050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100">
                  <a:solidFill>
                    <a:srgbClr val="FFCC00"/>
                  </a:solidFill>
                  <a:latin typeface="Verdana" pitchFamily="34" charset="0"/>
                </a:rPr>
                <a:t>Desorden biológico y psicológico</a:t>
              </a:r>
            </a:p>
          </p:txBody>
        </p:sp>
        <p:sp>
          <p:nvSpPr>
            <p:cNvPr id="72712" name="Rectangle 6"/>
            <p:cNvSpPr>
              <a:spLocks noChangeArrowheads="1"/>
            </p:cNvSpPr>
            <p:nvPr/>
          </p:nvSpPr>
          <p:spPr bwMode="auto">
            <a:xfrm>
              <a:off x="2538" y="687"/>
              <a:ext cx="607" cy="127"/>
            </a:xfrm>
            <a:prstGeom prst="rect">
              <a:avLst/>
            </a:prstGeom>
            <a:solidFill>
              <a:srgbClr val="000066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s-ES" sz="900">
                  <a:solidFill>
                    <a:srgbClr val="FF9900"/>
                  </a:solidFill>
                  <a:latin typeface="Verdana" pitchFamily="34" charset="0"/>
                </a:rPr>
                <a:t>causado por</a:t>
              </a:r>
            </a:p>
          </p:txBody>
        </p:sp>
        <p:sp>
          <p:nvSpPr>
            <p:cNvPr id="134151" name="AutoShape 7"/>
            <p:cNvSpPr>
              <a:spLocks noChangeArrowheads="1"/>
            </p:cNvSpPr>
            <p:nvPr/>
          </p:nvSpPr>
          <p:spPr bwMode="auto">
            <a:xfrm>
              <a:off x="2278" y="851"/>
              <a:ext cx="1180" cy="10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94300"/>
                  </a:srgbClr>
                </a:gs>
                <a:gs pos="64999">
                  <a:srgbClr val="BA0066">
                    <a:alpha val="87650"/>
                  </a:srgbClr>
                </a:gs>
                <a:gs pos="89999">
                  <a:srgbClr val="FF0000">
                    <a:alpha val="82900"/>
                  </a:srgbClr>
                </a:gs>
                <a:gs pos="100000">
                  <a:srgbClr val="FF8200">
                    <a:alpha val="81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100">
                  <a:solidFill>
                    <a:srgbClr val="FFCC00"/>
                  </a:solidFill>
                  <a:latin typeface="Verdana" pitchFamily="34" charset="0"/>
                </a:rPr>
                <a:t>Agentes externos</a:t>
              </a:r>
            </a:p>
          </p:txBody>
        </p:sp>
        <p:sp>
          <p:nvSpPr>
            <p:cNvPr id="134152" name="AutoShape 8"/>
            <p:cNvSpPr>
              <a:spLocks noChangeArrowheads="1"/>
            </p:cNvSpPr>
            <p:nvPr/>
          </p:nvSpPr>
          <p:spPr bwMode="auto">
            <a:xfrm>
              <a:off x="704" y="1216"/>
              <a:ext cx="953" cy="20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Dificultad en</a:t>
              </a:r>
            </a:p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relaciones sociales</a:t>
              </a:r>
            </a:p>
          </p:txBody>
        </p:sp>
        <p:sp>
          <p:nvSpPr>
            <p:cNvPr id="134153" name="AutoShape 9"/>
            <p:cNvSpPr>
              <a:spLocks noChangeArrowheads="1"/>
            </p:cNvSpPr>
            <p:nvPr/>
          </p:nvSpPr>
          <p:spPr bwMode="auto">
            <a:xfrm>
              <a:off x="1950" y="1216"/>
              <a:ext cx="635" cy="2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Sobrecarga</a:t>
              </a:r>
            </a:p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laboral</a:t>
              </a:r>
            </a:p>
          </p:txBody>
        </p:sp>
        <p:sp>
          <p:nvSpPr>
            <p:cNvPr id="134154" name="AutoShape 10"/>
            <p:cNvSpPr>
              <a:spLocks noChangeArrowheads="1"/>
            </p:cNvSpPr>
            <p:nvPr/>
          </p:nvSpPr>
          <p:spPr bwMode="auto">
            <a:xfrm>
              <a:off x="3099" y="1216"/>
              <a:ext cx="727" cy="2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Desorden</a:t>
              </a:r>
            </a:p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alimenticio</a:t>
              </a:r>
            </a:p>
          </p:txBody>
        </p:sp>
        <p:sp>
          <p:nvSpPr>
            <p:cNvPr id="134155" name="AutoShape 11"/>
            <p:cNvSpPr>
              <a:spLocks noChangeArrowheads="1"/>
            </p:cNvSpPr>
            <p:nvPr/>
          </p:nvSpPr>
          <p:spPr bwMode="auto">
            <a:xfrm>
              <a:off x="4128" y="1216"/>
              <a:ext cx="748" cy="1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Sedentarismo</a:t>
              </a:r>
            </a:p>
          </p:txBody>
        </p:sp>
        <p:sp>
          <p:nvSpPr>
            <p:cNvPr id="72728" name="Rectangle 12"/>
            <p:cNvSpPr>
              <a:spLocks noChangeArrowheads="1"/>
            </p:cNvSpPr>
            <p:nvPr/>
          </p:nvSpPr>
          <p:spPr bwMode="auto">
            <a:xfrm>
              <a:off x="2517" y="1525"/>
              <a:ext cx="756" cy="1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s-ES" sz="800" b="1" dirty="0" smtClean="0">
                  <a:solidFill>
                    <a:srgbClr val="FF9900"/>
                  </a:solidFill>
                  <a:latin typeface="Verdana" pitchFamily="34" charset="0"/>
                </a:rPr>
                <a:t>LO QUE AFECTA</a:t>
              </a:r>
              <a:endParaRPr kumimoji="0" lang="es-ES" sz="800" b="1" dirty="0">
                <a:solidFill>
                  <a:srgbClr val="FF9900"/>
                </a:solidFill>
                <a:latin typeface="Verdana" pitchFamily="34" charset="0"/>
              </a:endParaRPr>
            </a:p>
          </p:txBody>
        </p:sp>
        <p:sp>
          <p:nvSpPr>
            <p:cNvPr id="134157" name="AutoShape 13"/>
            <p:cNvSpPr>
              <a:spLocks noChangeArrowheads="1"/>
            </p:cNvSpPr>
            <p:nvPr/>
          </p:nvSpPr>
          <p:spPr bwMode="auto">
            <a:xfrm>
              <a:off x="839" y="1752"/>
              <a:ext cx="953" cy="1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Psicológicamente</a:t>
              </a:r>
            </a:p>
          </p:txBody>
        </p:sp>
        <p:sp>
          <p:nvSpPr>
            <p:cNvPr id="134158" name="AutoShape 14"/>
            <p:cNvSpPr>
              <a:spLocks noChangeArrowheads="1"/>
            </p:cNvSpPr>
            <p:nvPr/>
          </p:nvSpPr>
          <p:spPr bwMode="auto">
            <a:xfrm>
              <a:off x="4005" y="1707"/>
              <a:ext cx="953" cy="1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Físicamente</a:t>
              </a:r>
            </a:p>
          </p:txBody>
        </p:sp>
        <p:sp>
          <p:nvSpPr>
            <p:cNvPr id="134159" name="AutoShape 15"/>
            <p:cNvSpPr>
              <a:spLocks noChangeArrowheads="1"/>
            </p:cNvSpPr>
            <p:nvPr/>
          </p:nvSpPr>
          <p:spPr bwMode="auto">
            <a:xfrm>
              <a:off x="341" y="2116"/>
              <a:ext cx="590" cy="1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Irritabilidad</a:t>
              </a:r>
            </a:p>
          </p:txBody>
        </p:sp>
        <p:sp>
          <p:nvSpPr>
            <p:cNvPr id="134160" name="AutoShape 16"/>
            <p:cNvSpPr>
              <a:spLocks noChangeArrowheads="1"/>
            </p:cNvSpPr>
            <p:nvPr/>
          </p:nvSpPr>
          <p:spPr bwMode="auto">
            <a:xfrm>
              <a:off x="1066" y="2070"/>
              <a:ext cx="499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Cambios</a:t>
              </a:r>
            </a:p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de ánimo</a:t>
              </a:r>
            </a:p>
          </p:txBody>
        </p:sp>
        <p:sp>
          <p:nvSpPr>
            <p:cNvPr id="134161" name="AutoShape 17"/>
            <p:cNvSpPr>
              <a:spLocks noChangeArrowheads="1"/>
            </p:cNvSpPr>
            <p:nvPr/>
          </p:nvSpPr>
          <p:spPr bwMode="auto">
            <a:xfrm>
              <a:off x="1655" y="2116"/>
              <a:ext cx="499" cy="1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Cansancio</a:t>
              </a:r>
            </a:p>
          </p:txBody>
        </p:sp>
        <p:sp>
          <p:nvSpPr>
            <p:cNvPr id="134162" name="AutoShape 18"/>
            <p:cNvSpPr>
              <a:spLocks noChangeArrowheads="1"/>
            </p:cNvSpPr>
            <p:nvPr/>
          </p:nvSpPr>
          <p:spPr bwMode="auto">
            <a:xfrm>
              <a:off x="3515" y="2070"/>
              <a:ext cx="590" cy="27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Dolores</a:t>
              </a:r>
            </a:p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musculares</a:t>
              </a:r>
            </a:p>
          </p:txBody>
        </p:sp>
        <p:sp>
          <p:nvSpPr>
            <p:cNvPr id="134163" name="AutoShape 19"/>
            <p:cNvSpPr>
              <a:spLocks noChangeArrowheads="1"/>
            </p:cNvSpPr>
            <p:nvPr/>
          </p:nvSpPr>
          <p:spPr bwMode="auto">
            <a:xfrm>
              <a:off x="4241" y="2115"/>
              <a:ext cx="499" cy="1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Jaquecas</a:t>
              </a:r>
            </a:p>
          </p:txBody>
        </p:sp>
        <p:sp>
          <p:nvSpPr>
            <p:cNvPr id="134164" name="AutoShape 20"/>
            <p:cNvSpPr>
              <a:spLocks noChangeArrowheads="1"/>
            </p:cNvSpPr>
            <p:nvPr/>
          </p:nvSpPr>
          <p:spPr bwMode="auto">
            <a:xfrm>
              <a:off x="4830" y="2115"/>
              <a:ext cx="499" cy="1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Insomnio</a:t>
              </a:r>
            </a:p>
          </p:txBody>
        </p:sp>
        <p:sp>
          <p:nvSpPr>
            <p:cNvPr id="72753" name="Rectangle 21"/>
            <p:cNvSpPr>
              <a:spLocks noChangeArrowheads="1"/>
            </p:cNvSpPr>
            <p:nvPr/>
          </p:nvSpPr>
          <p:spPr bwMode="auto">
            <a:xfrm>
              <a:off x="2088" y="2478"/>
              <a:ext cx="1573" cy="128"/>
            </a:xfrm>
            <a:prstGeom prst="rect">
              <a:avLst/>
            </a:prstGeom>
            <a:solidFill>
              <a:srgbClr val="000066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s-ES" sz="900" b="1" dirty="0" smtClean="0">
                  <a:solidFill>
                    <a:srgbClr val="FF9900"/>
                  </a:solidFill>
                  <a:latin typeface="Verdana" pitchFamily="34" charset="0"/>
                </a:rPr>
                <a:t>PRESIONA FÍSICA Y MENTALMENTE</a:t>
              </a:r>
              <a:endParaRPr kumimoji="0" lang="es-ES" sz="900" b="1" dirty="0">
                <a:solidFill>
                  <a:srgbClr val="FF9900"/>
                </a:solidFill>
                <a:latin typeface="Verdana" pitchFamily="34" charset="0"/>
              </a:endParaRPr>
            </a:p>
          </p:txBody>
        </p:sp>
        <p:sp>
          <p:nvSpPr>
            <p:cNvPr id="72754" name="Rectangle 22"/>
            <p:cNvSpPr>
              <a:spLocks noChangeArrowheads="1"/>
            </p:cNvSpPr>
            <p:nvPr/>
          </p:nvSpPr>
          <p:spPr bwMode="auto">
            <a:xfrm>
              <a:off x="2521" y="2844"/>
              <a:ext cx="756" cy="128"/>
            </a:xfrm>
            <a:prstGeom prst="rect">
              <a:avLst/>
            </a:prstGeom>
            <a:solidFill>
              <a:srgbClr val="000066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s-ES" sz="900" b="1" dirty="0" smtClean="0">
                  <a:solidFill>
                    <a:srgbClr val="FF9900"/>
                  </a:solidFill>
                  <a:latin typeface="Verdana" pitchFamily="34" charset="0"/>
                </a:rPr>
                <a:t>CAUSA DÉFICIT</a:t>
              </a:r>
              <a:endParaRPr kumimoji="0" lang="es-ES" sz="900" b="1" dirty="0">
                <a:solidFill>
                  <a:srgbClr val="FF9900"/>
                </a:solidFill>
                <a:latin typeface="Verdana" pitchFamily="34" charset="0"/>
              </a:endParaRPr>
            </a:p>
          </p:txBody>
        </p:sp>
        <p:sp>
          <p:nvSpPr>
            <p:cNvPr id="72755" name="Rectangle 23"/>
            <p:cNvSpPr>
              <a:spLocks noChangeArrowheads="1"/>
            </p:cNvSpPr>
            <p:nvPr/>
          </p:nvSpPr>
          <p:spPr bwMode="auto">
            <a:xfrm>
              <a:off x="2535" y="3209"/>
              <a:ext cx="759" cy="128"/>
            </a:xfrm>
            <a:prstGeom prst="rect">
              <a:avLst/>
            </a:prstGeom>
            <a:solidFill>
              <a:srgbClr val="000066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s-ES" sz="900" b="1" dirty="0" smtClean="0">
                  <a:solidFill>
                    <a:srgbClr val="FF9900"/>
                  </a:solidFill>
                  <a:latin typeface="Verdana" pitchFamily="34" charset="0"/>
                </a:rPr>
                <a:t>NECESIDAD DE </a:t>
              </a:r>
              <a:endParaRPr kumimoji="0" lang="es-ES" sz="900" b="1" dirty="0">
                <a:solidFill>
                  <a:srgbClr val="FF9900"/>
                </a:solidFill>
                <a:latin typeface="Verdana" pitchFamily="34" charset="0"/>
              </a:endParaRPr>
            </a:p>
          </p:txBody>
        </p:sp>
        <p:sp>
          <p:nvSpPr>
            <p:cNvPr id="134168" name="AutoShape 24"/>
            <p:cNvSpPr>
              <a:spLocks noChangeArrowheads="1"/>
            </p:cNvSpPr>
            <p:nvPr/>
          </p:nvSpPr>
          <p:spPr bwMode="auto">
            <a:xfrm>
              <a:off x="2574" y="74"/>
              <a:ext cx="590" cy="13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200">
                  <a:solidFill>
                    <a:srgbClr val="FFCC00"/>
                  </a:solidFill>
                  <a:latin typeface="Verdana" pitchFamily="34" charset="0"/>
                </a:rPr>
                <a:t>Estrés</a:t>
              </a:r>
            </a:p>
          </p:txBody>
        </p:sp>
        <p:sp>
          <p:nvSpPr>
            <p:cNvPr id="134169" name="AutoShape 25"/>
            <p:cNvSpPr>
              <a:spLocks noChangeArrowheads="1"/>
            </p:cNvSpPr>
            <p:nvPr/>
          </p:nvSpPr>
          <p:spPr bwMode="auto">
            <a:xfrm>
              <a:off x="1202" y="2976"/>
              <a:ext cx="817" cy="1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kumimoji="0" lang="es-ES" sz="1000" b="1" dirty="0" smtClean="0">
                  <a:solidFill>
                    <a:srgbClr val="FFCC00"/>
                  </a:solidFill>
                  <a:latin typeface="Verdana" pitchFamily="34" charset="0"/>
                </a:rPr>
                <a:t>CALIDAD DE VIDA</a:t>
              </a:r>
              <a:endParaRPr kumimoji="0" lang="es-ES" sz="1000" b="1" dirty="0">
                <a:solidFill>
                  <a:srgbClr val="FFCC00"/>
                </a:solidFill>
                <a:latin typeface="Verdana" pitchFamily="34" charset="0"/>
              </a:endParaRPr>
            </a:p>
          </p:txBody>
        </p:sp>
        <p:sp>
          <p:nvSpPr>
            <p:cNvPr id="134170" name="AutoShape 26"/>
            <p:cNvSpPr>
              <a:spLocks noChangeArrowheads="1"/>
            </p:cNvSpPr>
            <p:nvPr/>
          </p:nvSpPr>
          <p:spPr bwMode="auto">
            <a:xfrm>
              <a:off x="3878" y="2976"/>
              <a:ext cx="1225" cy="18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kumimoji="0" lang="es-ES" sz="1000" b="1" dirty="0" smtClean="0">
                  <a:solidFill>
                    <a:srgbClr val="FFCC00"/>
                  </a:solidFill>
                  <a:latin typeface="Verdana" pitchFamily="34" charset="0"/>
                </a:rPr>
                <a:t>RENDIMIENTO COGNITIVO</a:t>
              </a:r>
              <a:endParaRPr kumimoji="0" lang="es-ES" sz="1000" b="1" dirty="0">
                <a:solidFill>
                  <a:srgbClr val="FFCC00"/>
                </a:solidFill>
                <a:latin typeface="Verdana" pitchFamily="34" charset="0"/>
              </a:endParaRPr>
            </a:p>
          </p:txBody>
        </p:sp>
        <p:sp>
          <p:nvSpPr>
            <p:cNvPr id="134171" name="AutoShape 27"/>
            <p:cNvSpPr>
              <a:spLocks noChangeArrowheads="1"/>
            </p:cNvSpPr>
            <p:nvPr/>
          </p:nvSpPr>
          <p:spPr bwMode="auto">
            <a:xfrm>
              <a:off x="2582" y="3410"/>
              <a:ext cx="590" cy="14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 b="1" dirty="0" smtClean="0">
                  <a:solidFill>
                    <a:srgbClr val="FFCC00"/>
                  </a:solidFill>
                  <a:latin typeface="Verdana" pitchFamily="34" charset="0"/>
                </a:rPr>
                <a:t>SOLUCIONES</a:t>
              </a:r>
              <a:endParaRPr kumimoji="0" lang="es-ES" sz="1000" b="1" dirty="0">
                <a:solidFill>
                  <a:srgbClr val="FFCC00"/>
                </a:solidFill>
                <a:latin typeface="Verdana" pitchFamily="34" charset="0"/>
              </a:endParaRPr>
            </a:p>
          </p:txBody>
        </p:sp>
        <p:sp>
          <p:nvSpPr>
            <p:cNvPr id="134172" name="AutoShape 28"/>
            <p:cNvSpPr>
              <a:spLocks noChangeArrowheads="1"/>
            </p:cNvSpPr>
            <p:nvPr/>
          </p:nvSpPr>
          <p:spPr bwMode="auto">
            <a:xfrm>
              <a:off x="521" y="3931"/>
              <a:ext cx="725" cy="26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Identificación</a:t>
              </a:r>
            </a:p>
            <a:p>
              <a:pPr algn="ctr"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factor estrés</a:t>
              </a:r>
            </a:p>
          </p:txBody>
        </p:sp>
        <p:sp>
          <p:nvSpPr>
            <p:cNvPr id="134173" name="AutoShape 29"/>
            <p:cNvSpPr>
              <a:spLocks noChangeArrowheads="1"/>
            </p:cNvSpPr>
            <p:nvPr/>
          </p:nvSpPr>
          <p:spPr bwMode="auto">
            <a:xfrm>
              <a:off x="1575" y="3953"/>
              <a:ext cx="590" cy="26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Organización</a:t>
              </a:r>
            </a:p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de tiempos</a:t>
              </a:r>
            </a:p>
          </p:txBody>
        </p:sp>
        <p:sp>
          <p:nvSpPr>
            <p:cNvPr id="134174" name="AutoShape 30"/>
            <p:cNvSpPr>
              <a:spLocks noChangeArrowheads="1"/>
            </p:cNvSpPr>
            <p:nvPr/>
          </p:nvSpPr>
          <p:spPr bwMode="auto">
            <a:xfrm>
              <a:off x="2506" y="3839"/>
              <a:ext cx="726" cy="40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Evitar factores</a:t>
              </a:r>
            </a:p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Ambientales</a:t>
              </a:r>
            </a:p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Estresantes</a:t>
              </a:r>
            </a:p>
          </p:txBody>
        </p:sp>
        <p:sp>
          <p:nvSpPr>
            <p:cNvPr id="134175" name="AutoShape 31"/>
            <p:cNvSpPr>
              <a:spLocks noChangeArrowheads="1"/>
            </p:cNvSpPr>
            <p:nvPr/>
          </p:nvSpPr>
          <p:spPr bwMode="auto">
            <a:xfrm>
              <a:off x="3549" y="3953"/>
              <a:ext cx="590" cy="26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Actividad</a:t>
              </a:r>
            </a:p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física</a:t>
              </a:r>
            </a:p>
          </p:txBody>
        </p:sp>
        <p:sp>
          <p:nvSpPr>
            <p:cNvPr id="134176" name="AutoShape 32"/>
            <p:cNvSpPr>
              <a:spLocks noChangeArrowheads="1"/>
            </p:cNvSpPr>
            <p:nvPr/>
          </p:nvSpPr>
          <p:spPr bwMode="auto">
            <a:xfrm>
              <a:off x="4468" y="3931"/>
              <a:ext cx="771" cy="26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Centros</a:t>
              </a:r>
            </a:p>
            <a:p>
              <a:pPr algn="ctr">
                <a:defRPr/>
              </a:pPr>
              <a:r>
                <a:rPr kumimoji="0" lang="es-ES" sz="1000">
                  <a:solidFill>
                    <a:srgbClr val="FFCC00"/>
                  </a:solidFill>
                  <a:latin typeface="Verdana" pitchFamily="34" charset="0"/>
                </a:rPr>
                <a:t>de relajamiento</a:t>
              </a:r>
            </a:p>
          </p:txBody>
        </p:sp>
        <p:sp>
          <p:nvSpPr>
            <p:cNvPr id="72783" name="Rectangle 33"/>
            <p:cNvSpPr>
              <a:spLocks noChangeArrowheads="1"/>
            </p:cNvSpPr>
            <p:nvPr/>
          </p:nvSpPr>
          <p:spPr bwMode="auto">
            <a:xfrm>
              <a:off x="2570" y="3611"/>
              <a:ext cx="631" cy="127"/>
            </a:xfrm>
            <a:prstGeom prst="rect">
              <a:avLst/>
            </a:prstGeom>
            <a:solidFill>
              <a:srgbClr val="000066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s-ES" sz="900" dirty="0">
                  <a:solidFill>
                    <a:srgbClr val="FF9900"/>
                  </a:solidFill>
                  <a:latin typeface="Verdana" pitchFamily="34" charset="0"/>
                </a:rPr>
                <a:t>Ordenar por </a:t>
              </a:r>
            </a:p>
          </p:txBody>
        </p:sp>
        <p:sp>
          <p:nvSpPr>
            <p:cNvPr id="72784" name="Line 34"/>
            <p:cNvSpPr>
              <a:spLocks noChangeShapeType="1"/>
            </p:cNvSpPr>
            <p:nvPr/>
          </p:nvSpPr>
          <p:spPr bwMode="auto">
            <a:xfrm>
              <a:off x="2867" y="966"/>
              <a:ext cx="2" cy="10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85" name="Rectangle 35"/>
            <p:cNvSpPr>
              <a:spLocks noChangeArrowheads="1"/>
            </p:cNvSpPr>
            <p:nvPr/>
          </p:nvSpPr>
          <p:spPr bwMode="auto">
            <a:xfrm>
              <a:off x="2583" y="1026"/>
              <a:ext cx="570" cy="127"/>
            </a:xfrm>
            <a:prstGeom prst="rect">
              <a:avLst/>
            </a:prstGeom>
            <a:solidFill>
              <a:srgbClr val="000066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s-ES" sz="900">
                  <a:solidFill>
                    <a:srgbClr val="FF9900"/>
                  </a:solidFill>
                  <a:latin typeface="Verdana" pitchFamily="34" charset="0"/>
                </a:rPr>
                <a:t>Tales como</a:t>
              </a:r>
            </a:p>
          </p:txBody>
        </p:sp>
        <p:sp>
          <p:nvSpPr>
            <p:cNvPr id="72786" name="Line 36"/>
            <p:cNvSpPr>
              <a:spLocks noChangeShapeType="1"/>
            </p:cNvSpPr>
            <p:nvPr/>
          </p:nvSpPr>
          <p:spPr bwMode="auto">
            <a:xfrm flipH="1">
              <a:off x="2517" y="1128"/>
              <a:ext cx="111" cy="6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88" name="Line 38"/>
            <p:cNvSpPr>
              <a:spLocks noChangeShapeType="1"/>
            </p:cNvSpPr>
            <p:nvPr/>
          </p:nvSpPr>
          <p:spPr bwMode="auto">
            <a:xfrm>
              <a:off x="3107" y="1117"/>
              <a:ext cx="104" cy="7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89" name="Line 39"/>
            <p:cNvSpPr>
              <a:spLocks noChangeShapeType="1"/>
            </p:cNvSpPr>
            <p:nvPr/>
          </p:nvSpPr>
          <p:spPr bwMode="auto">
            <a:xfrm>
              <a:off x="3198" y="1117"/>
              <a:ext cx="1133" cy="9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90" name="Line 40"/>
            <p:cNvSpPr>
              <a:spLocks noChangeShapeType="1"/>
            </p:cNvSpPr>
            <p:nvPr/>
          </p:nvSpPr>
          <p:spPr bwMode="auto">
            <a:xfrm>
              <a:off x="2880" y="210"/>
              <a:ext cx="0" cy="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91" name="Text Box 41"/>
            <p:cNvSpPr txBox="1">
              <a:spLocks noChangeArrowheads="1"/>
            </p:cNvSpPr>
            <p:nvPr/>
          </p:nvSpPr>
          <p:spPr bwMode="auto">
            <a:xfrm>
              <a:off x="2423" y="255"/>
              <a:ext cx="891" cy="144"/>
            </a:xfrm>
            <a:prstGeom prst="rect">
              <a:avLst/>
            </a:prstGeom>
            <a:solidFill>
              <a:srgbClr val="000066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s-ES" sz="900">
                  <a:solidFill>
                    <a:srgbClr val="FF9900"/>
                  </a:solidFill>
                  <a:latin typeface="Verdana" pitchFamily="34" charset="0"/>
                </a:rPr>
                <a:t>Se entiende como</a:t>
              </a:r>
            </a:p>
          </p:txBody>
        </p:sp>
        <p:sp>
          <p:nvSpPr>
            <p:cNvPr id="72792" name="Line 42"/>
            <p:cNvSpPr>
              <a:spLocks noChangeShapeType="1"/>
            </p:cNvSpPr>
            <p:nvPr/>
          </p:nvSpPr>
          <p:spPr bwMode="auto">
            <a:xfrm flipH="1" flipV="1">
              <a:off x="2426" y="1434"/>
              <a:ext cx="91" cy="1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94" name="Line 44"/>
            <p:cNvSpPr>
              <a:spLocks noChangeShapeType="1"/>
            </p:cNvSpPr>
            <p:nvPr/>
          </p:nvSpPr>
          <p:spPr bwMode="auto">
            <a:xfrm flipV="1">
              <a:off x="3198" y="1434"/>
              <a:ext cx="90" cy="1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95" name="Line 45"/>
            <p:cNvSpPr>
              <a:spLocks noChangeShapeType="1"/>
            </p:cNvSpPr>
            <p:nvPr/>
          </p:nvSpPr>
          <p:spPr bwMode="auto">
            <a:xfrm flipV="1">
              <a:off x="3198" y="1449"/>
              <a:ext cx="1113" cy="12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96" name="Line 46"/>
            <p:cNvSpPr>
              <a:spLocks noChangeShapeType="1"/>
            </p:cNvSpPr>
            <p:nvPr/>
          </p:nvSpPr>
          <p:spPr bwMode="auto">
            <a:xfrm flipV="1">
              <a:off x="1791" y="1661"/>
              <a:ext cx="862" cy="1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97" name="Line 47"/>
            <p:cNvSpPr>
              <a:spLocks noChangeShapeType="1"/>
            </p:cNvSpPr>
            <p:nvPr/>
          </p:nvSpPr>
          <p:spPr bwMode="auto">
            <a:xfrm flipH="1" flipV="1">
              <a:off x="3198" y="1661"/>
              <a:ext cx="816" cy="1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98" name="Line 48"/>
            <p:cNvSpPr>
              <a:spLocks noChangeShapeType="1"/>
            </p:cNvSpPr>
            <p:nvPr/>
          </p:nvSpPr>
          <p:spPr bwMode="auto">
            <a:xfrm flipV="1">
              <a:off x="567" y="1934"/>
              <a:ext cx="589" cy="18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799" name="Line 49"/>
            <p:cNvSpPr>
              <a:spLocks noChangeShapeType="1"/>
            </p:cNvSpPr>
            <p:nvPr/>
          </p:nvSpPr>
          <p:spPr bwMode="auto">
            <a:xfrm flipV="1">
              <a:off x="1247" y="1934"/>
              <a:ext cx="91" cy="1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00" name="Line 50"/>
            <p:cNvSpPr>
              <a:spLocks noChangeShapeType="1"/>
            </p:cNvSpPr>
            <p:nvPr/>
          </p:nvSpPr>
          <p:spPr bwMode="auto">
            <a:xfrm flipH="1" flipV="1">
              <a:off x="1610" y="1934"/>
              <a:ext cx="227" cy="18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01" name="Line 51"/>
            <p:cNvSpPr>
              <a:spLocks noChangeShapeType="1"/>
            </p:cNvSpPr>
            <p:nvPr/>
          </p:nvSpPr>
          <p:spPr bwMode="auto">
            <a:xfrm flipV="1">
              <a:off x="3742" y="1888"/>
              <a:ext cx="544" cy="18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02" name="Line 52"/>
            <p:cNvSpPr>
              <a:spLocks noChangeShapeType="1"/>
            </p:cNvSpPr>
            <p:nvPr/>
          </p:nvSpPr>
          <p:spPr bwMode="auto">
            <a:xfrm flipH="1" flipV="1">
              <a:off x="4422" y="1888"/>
              <a:ext cx="136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03" name="Line 53"/>
            <p:cNvSpPr>
              <a:spLocks noChangeShapeType="1"/>
            </p:cNvSpPr>
            <p:nvPr/>
          </p:nvSpPr>
          <p:spPr bwMode="auto">
            <a:xfrm flipH="1" flipV="1">
              <a:off x="4740" y="1888"/>
              <a:ext cx="408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10" name="Line 60"/>
            <p:cNvSpPr>
              <a:spLocks noChangeShapeType="1"/>
            </p:cNvSpPr>
            <p:nvPr/>
          </p:nvSpPr>
          <p:spPr bwMode="auto">
            <a:xfrm flipH="1">
              <a:off x="2880" y="2614"/>
              <a:ext cx="0" cy="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34205" name="AutoShape 61"/>
            <p:cNvSpPr>
              <a:spLocks noChangeArrowheads="1"/>
            </p:cNvSpPr>
            <p:nvPr/>
          </p:nvSpPr>
          <p:spPr bwMode="auto">
            <a:xfrm>
              <a:off x="2608" y="2659"/>
              <a:ext cx="590" cy="12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30000">
                  <a:srgbClr val="66008F">
                    <a:alpha val="89800"/>
                  </a:srgbClr>
                </a:gs>
                <a:gs pos="64999">
                  <a:srgbClr val="BA0066">
                    <a:alpha val="77901"/>
                  </a:srgbClr>
                </a:gs>
                <a:gs pos="89999">
                  <a:srgbClr val="FF0000">
                    <a:alpha val="69401"/>
                  </a:srgbClr>
                </a:gs>
                <a:gs pos="100000">
                  <a:srgbClr val="FF8200">
                    <a:alpha val="66000"/>
                  </a:srgbClr>
                </a:gs>
              </a:gsLst>
              <a:lin ang="5400000" scaled="1"/>
            </a:gradFill>
            <a:ln w="19050" algn="ctr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0" lang="es-ES" sz="1000" b="1" dirty="0" smtClean="0">
                  <a:solidFill>
                    <a:srgbClr val="FFCC00"/>
                  </a:solidFill>
                  <a:latin typeface="Verdana" pitchFamily="34" charset="0"/>
                </a:rPr>
                <a:t>PERSONA</a:t>
              </a:r>
              <a:endParaRPr kumimoji="0" lang="es-ES" sz="1000" b="1" dirty="0">
                <a:solidFill>
                  <a:srgbClr val="FFCC00"/>
                </a:solidFill>
                <a:latin typeface="Verdana" pitchFamily="34" charset="0"/>
              </a:endParaRPr>
            </a:p>
          </p:txBody>
        </p:sp>
        <p:sp>
          <p:nvSpPr>
            <p:cNvPr id="72816" name="Line 64"/>
            <p:cNvSpPr>
              <a:spLocks noChangeShapeType="1"/>
            </p:cNvSpPr>
            <p:nvPr/>
          </p:nvSpPr>
          <p:spPr bwMode="auto">
            <a:xfrm flipH="1" flipV="1">
              <a:off x="2018" y="3113"/>
              <a:ext cx="544" cy="13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18" name="Line 66"/>
            <p:cNvSpPr>
              <a:spLocks noChangeShapeType="1"/>
            </p:cNvSpPr>
            <p:nvPr/>
          </p:nvSpPr>
          <p:spPr bwMode="auto">
            <a:xfrm>
              <a:off x="2880" y="3748"/>
              <a:ext cx="0" cy="9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19" name="Line 67"/>
            <p:cNvSpPr>
              <a:spLocks noChangeShapeType="1"/>
            </p:cNvSpPr>
            <p:nvPr/>
          </p:nvSpPr>
          <p:spPr bwMode="auto">
            <a:xfrm>
              <a:off x="2971" y="3748"/>
              <a:ext cx="841" cy="20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20" name="Line 68"/>
            <p:cNvSpPr>
              <a:spLocks noChangeShapeType="1"/>
            </p:cNvSpPr>
            <p:nvPr/>
          </p:nvSpPr>
          <p:spPr bwMode="auto">
            <a:xfrm>
              <a:off x="3198" y="3702"/>
              <a:ext cx="1678" cy="22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21" name="Line 69"/>
            <p:cNvSpPr>
              <a:spLocks noChangeShapeType="1"/>
            </p:cNvSpPr>
            <p:nvPr/>
          </p:nvSpPr>
          <p:spPr bwMode="auto">
            <a:xfrm flipH="1">
              <a:off x="930" y="3682"/>
              <a:ext cx="1648" cy="24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72822" name="Line 70"/>
            <p:cNvSpPr>
              <a:spLocks noChangeShapeType="1"/>
            </p:cNvSpPr>
            <p:nvPr/>
          </p:nvSpPr>
          <p:spPr bwMode="auto">
            <a:xfrm flipH="1">
              <a:off x="1880" y="3748"/>
              <a:ext cx="834" cy="209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323528" y="0"/>
            <a:ext cx="8568952" cy="6858000"/>
          </a:xfrm>
          <a:prstGeom prst="roundRect">
            <a:avLst/>
          </a:prstGeom>
          <a:gradFill flip="none" rotWithShape="1">
            <a:gsLst>
              <a:gs pos="46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" name="1 Imagen" descr="LA REALIDAD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403648" y="685800"/>
            <a:ext cx="6192688" cy="5407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://medicalcoaching.com.ar/wp-content/uploads/2012/03/rostros-236x300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3640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5364088" y="305068"/>
            <a:ext cx="3779912" cy="6247864"/>
          </a:xfrm>
          <a:prstGeom prst="rect">
            <a:avLst/>
          </a:prstGeom>
          <a:gradFill flip="none" rotWithShape="1">
            <a:gsLst>
              <a:gs pos="44000">
                <a:schemeClr val="accent4">
                  <a:lumMod val="60000"/>
                  <a:lumOff val="40000"/>
                  <a:alpha val="55000"/>
                </a:scheme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¿</a:t>
            </a:r>
            <a:r>
              <a:rPr kumimoji="0" lang="es-AR" sz="4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Qué rostro vas a elegir hoy para mirarte en el espejo  y para mostrar a los demás?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4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¿Cómo vas a elegir sentirte hoy?</a:t>
            </a:r>
            <a:endParaRPr kumimoji="0" lang="es-AR" sz="44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 descr="C:\Users\Usuario\Pictures\el oceano submari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396536" cy="6858000"/>
          </a:xfrm>
          <a:prstGeom prst="rect">
            <a:avLst/>
          </a:prstGeom>
          <a:noFill/>
        </p:spPr>
      </p:pic>
      <p:sp>
        <p:nvSpPr>
          <p:cNvPr id="86017" name="Rectangle 1"/>
          <p:cNvSpPr>
            <a:spLocks noChangeArrowheads="1"/>
          </p:cNvSpPr>
          <p:nvPr/>
        </p:nvSpPr>
        <p:spPr bwMode="auto">
          <a:xfrm>
            <a:off x="323528" y="242395"/>
            <a:ext cx="7632848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SON COSAS CHIQUITAS. </a:t>
            </a:r>
            <a:b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NO ACABAN CON LA POBREZA, </a:t>
            </a:r>
            <a:b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NO NOS SACAN DEL SUBDESARROLLO, </a:t>
            </a:r>
            <a:b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NO SOCIALIZAN LOS MEDIOS DE PRODUCCIÓN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Y DE CAMBIO, </a:t>
            </a:r>
            <a:b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NO EXPROPIAN LAS CUEVAS DE ALÍ BABÁ. </a:t>
            </a:r>
            <a:b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PERO QUIZÁS DESENCADENEN LA ALEGRÍA DE HACER	 </a:t>
            </a:r>
            <a:b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Y LA TRADUZCAN EN ACTOS. </a:t>
            </a:r>
            <a:b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Y AL FIN Y AL CABO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ACTUAR SOBRE LA REALIDAD </a:t>
            </a:r>
            <a:b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Y CAMBIARLA AUNQUE SEA UN POQUITO</a:t>
            </a:r>
            <a:b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ES LA ÚNICA MANERA DE PROBAR </a:t>
            </a:r>
            <a:b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QUE LA REALIDAD ES TRANSFORMABLE."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EDUARDO GALEANO</a:t>
            </a:r>
            <a:endParaRPr kumimoji="0" lang="es-AR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uario\Mis imágenes\REMOLINO DE FUEG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>
            <a:gsLst>
              <a:gs pos="56000">
                <a:srgbClr val="FFF200">
                  <a:alpha val="0"/>
                </a:srgb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</a:gradFill>
        </p:spPr>
      </p:pic>
      <p:sp>
        <p:nvSpPr>
          <p:cNvPr id="4" name="3 Rectángulo"/>
          <p:cNvSpPr/>
          <p:nvPr/>
        </p:nvSpPr>
        <p:spPr>
          <a:xfrm>
            <a:off x="3707904" y="1772817"/>
            <a:ext cx="5436096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sz="3200" b="1" dirty="0" smtClean="0">
                <a:latin typeface="Arial Narrow" pitchFamily="34" charset="0"/>
              </a:rPr>
              <a:t>MANERA DE VIVIR LIBRE</a:t>
            </a:r>
          </a:p>
          <a:p>
            <a:pPr algn="ctr">
              <a:lnSpc>
                <a:spcPct val="90000"/>
              </a:lnSpc>
            </a:pPr>
            <a:endParaRPr lang="es-ES" sz="3200" b="1" dirty="0" smtClean="0">
              <a:latin typeface="Arial Narrow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SOLIDARIA</a:t>
            </a:r>
            <a:r>
              <a:rPr lang="es-ES" sz="3200" b="1" dirty="0" smtClean="0">
                <a:latin typeface="Arial Narrow" pitchFamily="34" charset="0"/>
              </a:rPr>
              <a:t>, RESPONSABLE</a:t>
            </a:r>
          </a:p>
          <a:p>
            <a:pPr algn="ctr">
              <a:lnSpc>
                <a:spcPct val="90000"/>
              </a:lnSpc>
            </a:pPr>
            <a:r>
              <a:rPr lang="es-ES" sz="3200" b="1" dirty="0" smtClean="0">
                <a:latin typeface="Arial Narrow" pitchFamily="34" charset="0"/>
              </a:rPr>
              <a:t> Y </a:t>
            </a:r>
          </a:p>
          <a:p>
            <a:pPr algn="ctr">
              <a:lnSpc>
                <a:spcPct val="90000"/>
              </a:lnSpc>
            </a:pPr>
            <a:r>
              <a:rPr lang="es-ES" sz="3200" b="1" dirty="0" smtClean="0">
                <a:latin typeface="Arial Narrow" pitchFamily="34" charset="0"/>
              </a:rPr>
              <a:t>FELIZ.</a:t>
            </a:r>
          </a:p>
          <a:p>
            <a:pPr algn="ctr">
              <a:lnSpc>
                <a:spcPct val="90000"/>
              </a:lnSpc>
            </a:pPr>
            <a:endParaRPr lang="es-ES" sz="3200" b="1" dirty="0" smtClean="0">
              <a:latin typeface="Arial Narrow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s-ES" sz="3200" b="1" dirty="0" smtClean="0">
                <a:latin typeface="Arial Narrow" pitchFamily="34" charset="0"/>
              </a:rPr>
              <a:t>ES BIEN-SER </a:t>
            </a:r>
          </a:p>
          <a:p>
            <a:pPr algn="ctr">
              <a:lnSpc>
                <a:spcPct val="90000"/>
              </a:lnSpc>
            </a:pPr>
            <a:endParaRPr lang="es-ES" sz="3200" b="1" dirty="0" smtClean="0">
              <a:latin typeface="Arial Narrow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s-ES" sz="3200" b="1" dirty="0" smtClean="0">
                <a:latin typeface="Arial Narrow" pitchFamily="34" charset="0"/>
              </a:rPr>
              <a:t>NO  BIEN-ESTAR.</a:t>
            </a:r>
          </a:p>
          <a:p>
            <a:pPr algn="ctr">
              <a:lnSpc>
                <a:spcPct val="90000"/>
              </a:lnSpc>
            </a:pPr>
            <a:endParaRPr lang="es-ES" sz="3200" b="1" dirty="0" smtClean="0">
              <a:latin typeface="Arial Narrow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s-ES" sz="3200" b="1" dirty="0" smtClean="0">
                <a:latin typeface="Arial Narrow" pitchFamily="34" charset="0"/>
              </a:rPr>
              <a:t>DR. FRANCISCO MAGLIO</a:t>
            </a:r>
            <a:endParaRPr lang="es-ES" b="1" dirty="0" smtClean="0"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endParaRPr lang="es-ES" b="1" dirty="0" smtClean="0">
              <a:latin typeface="Arial Narrow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043608" y="1268760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b="1" dirty="0" smtClean="0">
                <a:latin typeface="Arial Black" pitchFamily="34" charset="0"/>
              </a:rPr>
              <a:t>SALUD</a:t>
            </a:r>
            <a:endParaRPr lang="es-AR" sz="40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71438"/>
            <a:ext cx="7772400" cy="1214437"/>
          </a:xfrm>
        </p:spPr>
        <p:txBody>
          <a:bodyPr/>
          <a:lstStyle/>
          <a:p>
            <a:pPr algn="ctr" eaLnBrk="1" hangingPunct="1">
              <a:defRPr/>
            </a:pPr>
            <a:r>
              <a:rPr lang="es-AR" sz="40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NIVELES DE INTEGRACIÓN</a:t>
            </a:r>
            <a:endParaRPr lang="es-ES" sz="4000" b="1" smtClean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37891" name="AutoShape 3"/>
          <p:cNvSpPr>
            <a:spLocks noChangeArrowheads="1"/>
          </p:cNvSpPr>
          <p:nvPr/>
        </p:nvSpPr>
        <p:spPr bwMode="auto">
          <a:xfrm>
            <a:off x="381000" y="1370013"/>
            <a:ext cx="762000" cy="5262562"/>
          </a:xfrm>
          <a:prstGeom prst="upArrow">
            <a:avLst>
              <a:gd name="adj1" fmla="val 45000"/>
              <a:gd name="adj2" fmla="val 102603"/>
            </a:avLst>
          </a:prstGeom>
          <a:gradFill rotWithShape="0">
            <a:gsLst>
              <a:gs pos="0">
                <a:srgbClr val="FF8200"/>
              </a:gs>
              <a:gs pos="50000">
                <a:schemeClr val="bg1"/>
              </a:gs>
              <a:gs pos="100000">
                <a:srgbClr val="FF8200"/>
              </a:gs>
            </a:gsLst>
            <a:lin ang="0" scaled="1"/>
          </a:gradFill>
          <a:ln w="12700" cap="sq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 wrap="none" anchor="ctr">
            <a:spAutoFit/>
            <a:flatTx/>
          </a:bodyPr>
          <a:lstStyle/>
          <a:p>
            <a:pPr>
              <a:defRPr/>
            </a:pPr>
            <a:endParaRPr lang="es-AR"/>
          </a:p>
        </p:txBody>
      </p:sp>
      <p:sp>
        <p:nvSpPr>
          <p:cNvPr id="37892" name="AutoShape 4"/>
          <p:cNvSpPr>
            <a:spLocks noChangeArrowheads="1"/>
          </p:cNvSpPr>
          <p:nvPr/>
        </p:nvSpPr>
        <p:spPr bwMode="auto">
          <a:xfrm rot="10800000">
            <a:off x="8001000" y="1370013"/>
            <a:ext cx="762000" cy="5262562"/>
          </a:xfrm>
          <a:prstGeom prst="upArrow">
            <a:avLst>
              <a:gd name="adj1" fmla="val 45000"/>
              <a:gd name="adj2" fmla="val 102603"/>
            </a:avLst>
          </a:prstGeom>
          <a:gradFill rotWithShape="0">
            <a:gsLst>
              <a:gs pos="0">
                <a:srgbClr val="FF8200"/>
              </a:gs>
              <a:gs pos="50000">
                <a:schemeClr val="bg1"/>
              </a:gs>
              <a:gs pos="100000">
                <a:srgbClr val="FF8200"/>
              </a:gs>
            </a:gsLst>
            <a:lin ang="0" scaled="1"/>
          </a:gradFill>
          <a:ln w="12700" cap="sq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 wrap="none" anchor="ctr">
            <a:spAutoFit/>
            <a:flatTx/>
          </a:bodyPr>
          <a:lstStyle/>
          <a:p>
            <a:pPr>
              <a:defRPr/>
            </a:pPr>
            <a:endParaRPr lang="es-AR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747963" y="1846263"/>
            <a:ext cx="3578225" cy="466725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85342" tIns="42672" rIns="85342" bIns="42672">
            <a:spAutoFit/>
          </a:bodyPr>
          <a:lstStyle/>
          <a:p>
            <a:pPr algn="ctr" defTabSz="852488">
              <a:defRPr/>
            </a:pPr>
            <a:r>
              <a:rPr kumimoji="0" lang="es-AR" sz="2500" b="0">
                <a:solidFill>
                  <a:srgbClr val="F46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NIVEL MOLECULAR</a:t>
            </a:r>
            <a:endParaRPr kumimoji="0" lang="es-ES" sz="2500" b="0">
              <a:solidFill>
                <a:srgbClr val="F46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2155825" y="2441575"/>
            <a:ext cx="4956175" cy="466725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85342" tIns="42672" rIns="85342" bIns="42672">
            <a:spAutoFit/>
          </a:bodyPr>
          <a:lstStyle/>
          <a:p>
            <a:pPr algn="ctr" defTabSz="852488">
              <a:defRPr/>
            </a:pPr>
            <a:r>
              <a:rPr kumimoji="0" lang="es-AR" sz="2500" b="0">
                <a:solidFill>
                  <a:srgbClr val="FF82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NIVEL NEUROFISIOLÓGICO</a:t>
            </a:r>
            <a:endParaRPr kumimoji="0" lang="es-ES" sz="2500" b="0">
              <a:solidFill>
                <a:srgbClr val="FF822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1851025" y="3132138"/>
            <a:ext cx="5451475" cy="466725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85342" tIns="42672" rIns="85342" bIns="42672">
            <a:spAutoFit/>
          </a:bodyPr>
          <a:lstStyle/>
          <a:p>
            <a:pPr algn="ctr" defTabSz="852488">
              <a:defRPr/>
            </a:pPr>
            <a:r>
              <a:rPr kumimoji="0" lang="es-AR" sz="2500" b="0">
                <a:solidFill>
                  <a:srgbClr val="FFA76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NIVEL HISTÓRICO/SIMBÓLICO</a:t>
            </a:r>
            <a:endParaRPr kumimoji="0" lang="es-ES" sz="2500" b="0">
              <a:solidFill>
                <a:srgbClr val="FFA76B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1655763" y="3810000"/>
            <a:ext cx="5964237" cy="466725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85342" tIns="42672" rIns="85342" bIns="42672">
            <a:spAutoFit/>
          </a:bodyPr>
          <a:lstStyle/>
          <a:p>
            <a:pPr algn="ctr" defTabSz="852488">
              <a:defRPr/>
            </a:pPr>
            <a:r>
              <a:rPr kumimoji="0" lang="es-AR" sz="2500" b="0">
                <a:solidFill>
                  <a:srgbClr val="FFBE9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NIVEL COGNITIVO-PSICOLÓGICO</a:t>
            </a:r>
            <a:endParaRPr kumimoji="0" lang="es-ES" sz="2500" b="0">
              <a:solidFill>
                <a:srgbClr val="FFBE9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1747838" y="4500563"/>
            <a:ext cx="5681662" cy="466725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85342" tIns="42672" rIns="85342" bIns="42672">
            <a:spAutoFit/>
          </a:bodyPr>
          <a:lstStyle/>
          <a:p>
            <a:pPr algn="ctr" defTabSz="852488">
              <a:defRPr/>
            </a:pPr>
            <a:r>
              <a:rPr kumimoji="0" lang="es-AR" sz="2500" b="0">
                <a:solidFill>
                  <a:srgbClr val="FFD9B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NIVEL FAMILIAR-SOCIOLÓGICO</a:t>
            </a:r>
            <a:endParaRPr kumimoji="0" lang="es-ES" sz="2500" b="0">
              <a:solidFill>
                <a:srgbClr val="FFD9B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2482850" y="5172075"/>
            <a:ext cx="4070350" cy="466725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85342" tIns="42672" rIns="85342" bIns="42672">
            <a:spAutoFit/>
          </a:bodyPr>
          <a:lstStyle/>
          <a:p>
            <a:pPr algn="ctr" defTabSz="852488">
              <a:defRPr/>
            </a:pPr>
            <a:r>
              <a:rPr kumimoji="0" lang="es-AR" sz="2500" b="0">
                <a:solidFill>
                  <a:srgbClr val="FFEBD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NIVEL ECOSISTÉMICO</a:t>
            </a:r>
            <a:endParaRPr kumimoji="0" lang="es-ES" sz="2500" b="0">
              <a:solidFill>
                <a:srgbClr val="FFEBD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animBg="1"/>
      <p:bldP spid="3789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Usuario\Pictures\DIAMANTE Y EST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47556"/>
            <a:ext cx="7848872" cy="642180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1964</Words>
  <Application>Microsoft Office PowerPoint</Application>
  <PresentationFormat>Presentación en pantalla (4:3)</PresentationFormat>
  <Paragraphs>634</Paragraphs>
  <Slides>44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5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SITUACIONES MÁS COMUNES QUE  PROVOCAN UNA RESPUESTA DE ESTRÉS </vt:lpstr>
      <vt:lpstr>Diapositiva 9</vt:lpstr>
      <vt:lpstr>ANTE UNA SITUACION DE ESTRÉS, REACCIONA TODO EL ORGANISMO</vt:lpstr>
      <vt:lpstr>Diapositiva 11</vt:lpstr>
      <vt:lpstr>Diapositiva 12</vt:lpstr>
      <vt:lpstr>Diapositiva 13</vt:lpstr>
      <vt:lpstr>Diapositiva 14</vt:lpstr>
      <vt:lpstr>Diapositiva 15</vt:lpstr>
      <vt:lpstr>COMPLEJO AMIGDALA HIPOCAMPO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RECEPTORES A CORTICOIDES CENTRALES</vt:lpstr>
      <vt:lpstr>HORMONAS ESTEROIDEAS</vt:lpstr>
      <vt:lpstr>Diapositiva 30</vt:lpstr>
      <vt:lpstr>Diapositiva 31</vt:lpstr>
      <vt:lpstr>Diapositiva 32</vt:lpstr>
      <vt:lpstr>Diapositiva 33</vt:lpstr>
      <vt:lpstr>¿QUÉ CARACTERÍSTICAS INDICAN VULNERABILIDAD ANTE LAS AGRESIONES PSICOSOCIALES EN LAS DIVERSAS COYUNTURAS VITALES?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NIVELES DE INTEGRACIÓN</vt:lpstr>
      <vt:lpstr>Diapositiva 44</vt:lpstr>
    </vt:vector>
  </TitlesOfParts>
  <Company>RevolucionUnattended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28</cp:revision>
  <dcterms:created xsi:type="dcterms:W3CDTF">2012-10-26T10:41:12Z</dcterms:created>
  <dcterms:modified xsi:type="dcterms:W3CDTF">2012-10-27T05:31:46Z</dcterms:modified>
</cp:coreProperties>
</file>